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1171" r:id="rId2"/>
    <p:sldId id="1287" r:id="rId3"/>
    <p:sldId id="1223" r:id="rId4"/>
    <p:sldId id="1225" r:id="rId5"/>
    <p:sldId id="1286" r:id="rId6"/>
    <p:sldId id="1224" r:id="rId7"/>
    <p:sldId id="273" r:id="rId8"/>
    <p:sldId id="275" r:id="rId9"/>
    <p:sldId id="277" r:id="rId10"/>
    <p:sldId id="288" r:id="rId11"/>
    <p:sldId id="289" r:id="rId12"/>
    <p:sldId id="290" r:id="rId13"/>
    <p:sldId id="1284" r:id="rId14"/>
    <p:sldId id="291" r:id="rId15"/>
    <p:sldId id="293" r:id="rId16"/>
    <p:sldId id="1281" r:id="rId17"/>
    <p:sldId id="1279" r:id="rId18"/>
    <p:sldId id="1275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419"/>
    <a:srgbClr val="023047"/>
    <a:srgbClr val="3D6D90"/>
    <a:srgbClr val="0F9ED5"/>
    <a:srgbClr val="3365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a Corrêa Ferreira" userId="8be8cd65-df09-44f0-9dff-82e6b68b0890" providerId="ADAL" clId="{9A19F6C5-1C38-438C-B096-73D125A1A3C6}"/>
    <pc:docChg chg="addSld modSld sldOrd">
      <pc:chgData name="Fernanda Corrêa Ferreira" userId="8be8cd65-df09-44f0-9dff-82e6b68b0890" providerId="ADAL" clId="{9A19F6C5-1C38-438C-B096-73D125A1A3C6}" dt="2026-03-31T17:28:17.115" v="24" actId="1076"/>
      <pc:docMkLst>
        <pc:docMk/>
      </pc:docMkLst>
      <pc:sldChg chg="modSp mod">
        <pc:chgData name="Fernanda Corrêa Ferreira" userId="8be8cd65-df09-44f0-9dff-82e6b68b0890" providerId="ADAL" clId="{9A19F6C5-1C38-438C-B096-73D125A1A3C6}" dt="2026-03-31T15:48:10.886" v="0" actId="20577"/>
        <pc:sldMkLst>
          <pc:docMk/>
          <pc:sldMk cId="3910462105" sldId="1171"/>
        </pc:sldMkLst>
        <pc:spChg chg="mod">
          <ac:chgData name="Fernanda Corrêa Ferreira" userId="8be8cd65-df09-44f0-9dff-82e6b68b0890" providerId="ADAL" clId="{9A19F6C5-1C38-438C-B096-73D125A1A3C6}" dt="2026-03-31T15:48:10.886" v="0" actId="20577"/>
          <ac:spMkLst>
            <pc:docMk/>
            <pc:sldMk cId="3910462105" sldId="1171"/>
            <ac:spMk id="15" creationId="{C08F9CF8-B241-4947-BB1F-77B365AB18B7}"/>
          </ac:spMkLst>
        </pc:spChg>
      </pc:sldChg>
      <pc:sldChg chg="addSp delSp modSp mod">
        <pc:chgData name="Fernanda Corrêa Ferreira" userId="8be8cd65-df09-44f0-9dff-82e6b68b0890" providerId="ADAL" clId="{9A19F6C5-1C38-438C-B096-73D125A1A3C6}" dt="2026-03-31T17:28:17.115" v="24" actId="1076"/>
        <pc:sldMkLst>
          <pc:docMk/>
          <pc:sldMk cId="2528099228" sldId="1223"/>
        </pc:sldMkLst>
        <pc:spChg chg="del mod">
          <ac:chgData name="Fernanda Corrêa Ferreira" userId="8be8cd65-df09-44f0-9dff-82e6b68b0890" providerId="ADAL" clId="{9A19F6C5-1C38-438C-B096-73D125A1A3C6}" dt="2026-03-31T17:28:07.670" v="20"/>
          <ac:spMkLst>
            <pc:docMk/>
            <pc:sldMk cId="2528099228" sldId="1223"/>
            <ac:spMk id="3" creationId="{62B57992-1639-093E-75FB-33E8CC9B5E72}"/>
          </ac:spMkLst>
        </pc:spChg>
        <pc:spChg chg="mod">
          <ac:chgData name="Fernanda Corrêa Ferreira" userId="8be8cd65-df09-44f0-9dff-82e6b68b0890" providerId="ADAL" clId="{9A19F6C5-1C38-438C-B096-73D125A1A3C6}" dt="2026-03-31T17:27:27.411" v="17" actId="20577"/>
          <ac:spMkLst>
            <pc:docMk/>
            <pc:sldMk cId="2528099228" sldId="1223"/>
            <ac:spMk id="7" creationId="{039903CC-11FA-543A-E913-F6060FC9FCD8}"/>
          </ac:spMkLst>
        </pc:spChg>
        <pc:picChg chg="add mod">
          <ac:chgData name="Fernanda Corrêa Ferreira" userId="8be8cd65-df09-44f0-9dff-82e6b68b0890" providerId="ADAL" clId="{9A19F6C5-1C38-438C-B096-73D125A1A3C6}" dt="2026-03-31T17:28:17.115" v="24" actId="1076"/>
          <ac:picMkLst>
            <pc:docMk/>
            <pc:sldMk cId="2528099228" sldId="1223"/>
            <ac:picMk id="4" creationId="{0E32B1B1-75AF-2415-D66F-1A1A8BAD2F76}"/>
          </ac:picMkLst>
        </pc:picChg>
      </pc:sldChg>
      <pc:sldChg chg="add ord">
        <pc:chgData name="Fernanda Corrêa Ferreira" userId="8be8cd65-df09-44f0-9dff-82e6b68b0890" providerId="ADAL" clId="{9A19F6C5-1C38-438C-B096-73D125A1A3C6}" dt="2026-03-31T16:01:52.497" v="3"/>
        <pc:sldMkLst>
          <pc:docMk/>
          <pc:sldMk cId="1222805443" sldId="12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C9BD8-A5D7-4EDF-BB54-FFB7DB1158C9}" type="datetimeFigureOut">
              <a:rPr lang="pt-BR" smtClean="0"/>
              <a:t>31/03/2026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B5F8F-8EA0-4ADD-8F3B-14863821E1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302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3B218-1663-88B6-A7EB-3ECD4B022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BCE63E8-6B9C-6F4D-7537-FF0861BB43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26FC5E9-9D44-EC30-7FC1-ED4178C7F4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0D63941-D96E-F85F-380F-58A50F5D2B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214170-0BB2-4E94-81ED-39A35E23DB7D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050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827CC-7711-44C7-FD9F-B0A44339E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B2102FA-7070-5564-4979-9CC358961F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8C4EFBF-9A35-CB9B-3DB6-F761682B6B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E2C44D2-F28B-616F-01CD-F086AC28BB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214170-0BB2-4E94-81ED-39A35E23DB7D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602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9808E-23CC-9030-C09B-7E7387237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AA9D954-F58C-2C83-485C-1358E3B8E0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6276F22-30E6-D6BF-900C-16250D929A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875BBF0-785B-FB1E-9BDB-FA89661CA0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214170-0BB2-4E94-81ED-39A35E23DB7D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741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399FE-9AB3-5D6B-A2ED-D795F017C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C779E8D-C50D-E2BA-52C2-8859C2B559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0488986-69C1-D50E-E217-61B95E9E2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83275D8-15B6-8EB9-15D7-A193B8DC9F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214170-0BB2-4E94-81ED-39A35E23DB7D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038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D14C2-BB02-C937-4B31-4D27D241B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2B7C0D5-F855-8066-98F2-0BC884CB79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5661B2E-B528-2986-5138-04C5A71CC0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5AD2D4A-4609-2B15-27A3-D8211BE73E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214170-0BB2-4E94-81ED-39A35E23DB7D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95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D1BED0-BF7E-B511-8324-0606B00BC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2B9182C-020F-2BA7-5338-9D82309508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E90FAB-8CED-26C4-0999-AC88CC2C5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A9AA-369E-4C7E-8A06-E1DA89F72EE6}" type="datetimeFigureOut">
              <a:rPr lang="pt-BR" smtClean="0"/>
              <a:t>31/03/2026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879E58-F6D7-34B3-8DF4-620512734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6413DF-73E1-32BF-D8E9-3550C9831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2A6-09DD-4179-A6D9-F4FFF369E8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590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8F86B1-CF32-CF40-5DF8-9CFADE998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32766B8-2EBE-5508-5D85-A4B9597E6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E8178A-528D-A44D-2CF7-9454E3FFB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A9AA-369E-4C7E-8A06-E1DA89F72EE6}" type="datetimeFigureOut">
              <a:rPr lang="pt-BR" smtClean="0"/>
              <a:t>31/03/2026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8951AD-CB78-12D0-A4EB-7A45272C6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F54E408-A930-66B5-E00F-86B140075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2A6-09DD-4179-A6D9-F4FFF369E8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834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003D138-C4F1-6DA8-06EA-87A9B134C0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23C7394-69C7-A4F1-0D24-1C77BA1402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8AA703-6920-0DF1-1AE9-8FF60017B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A9AA-369E-4C7E-8A06-E1DA89F72EE6}" type="datetimeFigureOut">
              <a:rPr lang="pt-BR" smtClean="0"/>
              <a:t>31/03/2026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6AE9B7-F031-18FD-FAE3-93512BBFF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DB248E-51A3-77F6-4CD4-EA4B62A5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2A6-09DD-4179-A6D9-F4FFF369E8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2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06854-F955-25B7-51ED-CED05147E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8B6001-9F9D-0DBD-6F36-A4E6F0813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47D86A-129A-92FD-6ECC-71BC06A88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A9AA-369E-4C7E-8A06-E1DA89F72EE6}" type="datetimeFigureOut">
              <a:rPr lang="pt-BR" smtClean="0"/>
              <a:t>31/03/2026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EB27A9-B1F2-C971-FFAB-40B25E703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58192C-5E74-EA00-304E-210423234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2A6-09DD-4179-A6D9-F4FFF369E8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653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974BF2-61B7-E39D-54C6-6A753EAB7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1403FD5-D4AC-A28E-F16E-95CE6F655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C702E0-8108-AAD1-DC0E-9D80E0649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A9AA-369E-4C7E-8A06-E1DA89F72EE6}" type="datetimeFigureOut">
              <a:rPr lang="pt-BR" smtClean="0"/>
              <a:t>31/03/2026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2C7CA2-093D-CC54-E51C-672D39182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EAB553-697C-D41E-6BA3-257B67B3E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2A6-09DD-4179-A6D9-F4FFF369E8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054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8092E8-7A2C-59D1-BA9E-2346A028D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4C9219-4DC7-E547-B5B6-C3292E737F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554FBC7-C0A7-FEBD-DFD0-366AFA6B4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0CB323C-DB98-A773-BFBC-C8B988525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A9AA-369E-4C7E-8A06-E1DA89F72EE6}" type="datetimeFigureOut">
              <a:rPr lang="pt-BR" smtClean="0"/>
              <a:t>31/03/2026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254C216-99BE-52F2-4B2E-CCCE40D1C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BD539DE-6A34-F91C-24DB-7F8A19998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2A6-09DD-4179-A6D9-F4FFF369E8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0481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2A27B4-51D2-8A7D-F1ED-058E5DF91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E079A13-96AE-7FFA-D0E5-F8F682D3B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7111B66-A865-DFEA-760E-480A66764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928C0F9-ED59-45CB-51D0-2ABEED0DB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AFA0C05-38F8-76F3-A5A5-F6DFA78225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C05BDBF-A3C9-10D4-31AA-7BD70BAB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A9AA-369E-4C7E-8A06-E1DA89F72EE6}" type="datetimeFigureOut">
              <a:rPr lang="pt-BR" smtClean="0"/>
              <a:t>31/03/2026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C75ABE7-5048-826C-5145-481F5FF9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9CAEEAA-8E50-AF81-1DD7-42B3E5100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2A6-09DD-4179-A6D9-F4FFF369E8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621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04E5AD-4A67-7848-0807-44E40D683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5786066-0450-1B69-CAB1-9395290E5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A9AA-369E-4C7E-8A06-E1DA89F72EE6}" type="datetimeFigureOut">
              <a:rPr lang="pt-BR" smtClean="0"/>
              <a:t>31/03/2026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6123396-52C2-3BCD-FA22-CAAB7A493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C8CC6E5-C4ED-B91A-F412-05AF8B8AC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2A6-09DD-4179-A6D9-F4FFF369E8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036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DAE11DE-AF8D-4229-5EF7-289937DAE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A9AA-369E-4C7E-8A06-E1DA89F72EE6}" type="datetimeFigureOut">
              <a:rPr lang="pt-BR" smtClean="0"/>
              <a:t>31/03/2026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041E479-2FDA-10D3-C03E-B5C3DC650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A17AB36-28AC-7435-F249-50D5EF366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2A6-09DD-4179-A6D9-F4FFF369E8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4054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37B30A-078E-B3DD-01BB-B8505EAF0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C6C207-0C02-F47C-ACA8-D7D5B9414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712B4AF-28BF-A1DE-6EA0-57A5503C2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4E8B867-4CFB-173B-7DAD-1CBA058C2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A9AA-369E-4C7E-8A06-E1DA89F72EE6}" type="datetimeFigureOut">
              <a:rPr lang="pt-BR" smtClean="0"/>
              <a:t>31/03/2026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8E3ADF6-8625-3BB1-66A1-4F784F18C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EEC3EA5-DEF8-0C82-7FDC-0FE0E71F7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2A6-09DD-4179-A6D9-F4FFF369E8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3070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02D06-EFA9-69DD-CF59-FC5C9CEF8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9F4630C-C6C3-D904-4AE3-6C14E686D7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1E2E236-A877-1AF8-A5B8-E024F4F49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150EDD3-8646-5408-5972-359EF55DD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A9AA-369E-4C7E-8A06-E1DA89F72EE6}" type="datetimeFigureOut">
              <a:rPr lang="pt-BR" smtClean="0"/>
              <a:t>31/03/2026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1F22F88-F90A-0F42-EB76-5FA24AF87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15726A5-D545-8EF2-B9C6-A1CFF30F0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2A6-09DD-4179-A6D9-F4FFF369E8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166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025530-2761-6A5D-EE1C-5D0FC2317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CB6CE09-6171-A565-B04A-3EA025CD9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EB0899-2CC1-E1BC-0A0D-991897929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60A9AA-369E-4C7E-8A06-E1DA89F72EE6}" type="datetimeFigureOut">
              <a:rPr lang="pt-BR" smtClean="0"/>
              <a:t>31/03/2026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4E39FA-58EB-355A-B9FB-67B05491A4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C3D961-AB25-4BED-6460-D4030C690D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9A72A6-09DD-4179-A6D9-F4FFF369E8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371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sv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sv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sv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F2A98342-5945-4445-863A-8CE53DCDFF6D}"/>
              </a:ext>
            </a:extLst>
          </p:cNvPr>
          <p:cNvSpPr/>
          <p:nvPr/>
        </p:nvSpPr>
        <p:spPr>
          <a:xfrm>
            <a:off x="904567" y="3901404"/>
            <a:ext cx="10618839" cy="45397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350" b="1">
                <a:solidFill>
                  <a:schemeClr val="tx2">
                    <a:lumMod val="75000"/>
                  </a:schemeClr>
                </a:solidFill>
                <a:latin typeface="Tahoma"/>
                <a:ea typeface="Tahoma"/>
                <a:cs typeface="Tahoma"/>
              </a:rPr>
              <a:t>Programa de Remuneração Variável Anual (RVA) - 2025</a:t>
            </a:r>
            <a:endParaRPr lang="pt-BR" sz="235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C08F9CF8-B241-4947-BB1F-77B365AB18B7}"/>
              </a:ext>
            </a:extLst>
          </p:cNvPr>
          <p:cNvSpPr/>
          <p:nvPr/>
        </p:nvSpPr>
        <p:spPr>
          <a:xfrm>
            <a:off x="927613" y="4865047"/>
            <a:ext cx="10310660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ea typeface="Tahoma"/>
                <a:cs typeface="Tahoma"/>
              </a:rPr>
              <a:t>Gabinete da Presidência</a:t>
            </a:r>
          </a:p>
          <a:p>
            <a:pPr algn="just"/>
            <a:endParaRPr lang="pt-BR" sz="2000" b="1" dirty="0">
              <a:solidFill>
                <a:schemeClr val="accent3">
                  <a:lumMod val="75000"/>
                </a:schemeClr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2" name="Imagem 1" descr="Gráfico, Gráfico de barras&#10;&#10;Descrição gerada automaticamente">
            <a:extLst>
              <a:ext uri="{FF2B5EF4-FFF2-40B4-BE49-F238E27FC236}">
                <a16:creationId xmlns:a16="http://schemas.microsoft.com/office/drawing/2014/main" id="{65C79648-6F4F-10AA-0035-D069BE7C79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50"/>
          <a:stretch/>
        </p:blipFill>
        <p:spPr>
          <a:xfrm>
            <a:off x="432890" y="4426395"/>
            <a:ext cx="11090516" cy="45719"/>
          </a:xfrm>
          <a:prstGeom prst="rect">
            <a:avLst/>
          </a:prstGeom>
        </p:spPr>
      </p:pic>
      <p:pic>
        <p:nvPicPr>
          <p:cNvPr id="5" name="Picture 4" descr="A logo with blue letters and yellow swirls&#10;&#10;AI-generated content may be incorrect.">
            <a:extLst>
              <a:ext uri="{FF2B5EF4-FFF2-40B4-BE49-F238E27FC236}">
                <a16:creationId xmlns:a16="http://schemas.microsoft.com/office/drawing/2014/main" id="{DFCC0EAC-FBB8-0887-164F-AD7997562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84"/>
          <a:stretch/>
        </p:blipFill>
        <p:spPr>
          <a:xfrm>
            <a:off x="-1" y="447815"/>
            <a:ext cx="6586109" cy="306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62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9399D-44DD-23AF-9EB0-E774003E1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8EF283EA-5AB2-E748-ECC5-CE7A507A20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2911300" y="-1043221"/>
            <a:ext cx="6263351" cy="8944441"/>
          </a:xfrm>
          <a:prstGeom prst="rect">
            <a:avLst/>
          </a:prstGeom>
        </p:spPr>
      </p:pic>
      <p:pic>
        <p:nvPicPr>
          <p:cNvPr id="3" name="Imagem 2" descr="Desenho preto e branco&#10;&#10;Descrição gerada automaticamente com confiança média">
            <a:extLst>
              <a:ext uri="{FF2B5EF4-FFF2-40B4-BE49-F238E27FC236}">
                <a16:creationId xmlns:a16="http://schemas.microsoft.com/office/drawing/2014/main" id="{FC2829EF-6987-B6D0-BAC7-0BD5BD7DC82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342" y="2273572"/>
            <a:ext cx="10084358" cy="1008435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021426C-2BDF-5353-688C-B02DAFDC709F}"/>
              </a:ext>
            </a:extLst>
          </p:cNvPr>
          <p:cNvSpPr/>
          <p:nvPr/>
        </p:nvSpPr>
        <p:spPr>
          <a:xfrm>
            <a:off x="0" y="6439903"/>
            <a:ext cx="12192000" cy="418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54842210-48FE-6813-5C33-3CF57E8F9B1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8083" y="6439902"/>
            <a:ext cx="690117" cy="388191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4B4CD004-8857-C685-23E0-AC1E41F3F27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1789763"/>
            <a:ext cx="7736048" cy="3278474"/>
          </a:xfrm>
          <a:prstGeom prst="rect">
            <a:avLst/>
          </a:prstGeom>
        </p:spPr>
      </p:pic>
      <p:sp>
        <p:nvSpPr>
          <p:cNvPr id="8" name="Título 6">
            <a:extLst>
              <a:ext uri="{FF2B5EF4-FFF2-40B4-BE49-F238E27FC236}">
                <a16:creationId xmlns:a16="http://schemas.microsoft.com/office/drawing/2014/main" id="{3AA06FA7-9A73-8B56-2607-D4DE3D11B29D}"/>
              </a:ext>
            </a:extLst>
          </p:cNvPr>
          <p:cNvSpPr txBox="1">
            <a:spLocks/>
          </p:cNvSpPr>
          <p:nvPr/>
        </p:nvSpPr>
        <p:spPr>
          <a:xfrm>
            <a:off x="916673" y="2326076"/>
            <a:ext cx="4913797" cy="22058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pt-BR"/>
              <a:t>DIMENSÃO </a:t>
            </a:r>
          </a:p>
          <a:p>
            <a:pPr>
              <a:lnSpc>
                <a:spcPct val="110000"/>
              </a:lnSpc>
            </a:pPr>
            <a:r>
              <a:rPr lang="pt-BR"/>
              <a:t>ECONÔMICO-</a:t>
            </a:r>
          </a:p>
          <a:p>
            <a:pPr>
              <a:lnSpc>
                <a:spcPct val="110000"/>
              </a:lnSpc>
            </a:pPr>
            <a:r>
              <a:rPr lang="pt-BR"/>
              <a:t>FINANCEIRA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4EC5ED0-2A33-F06D-6E90-01570F5455FF}"/>
              </a:ext>
            </a:extLst>
          </p:cNvPr>
          <p:cNvSpPr txBox="1"/>
          <p:nvPr/>
        </p:nvSpPr>
        <p:spPr>
          <a:xfrm>
            <a:off x="916673" y="6535268"/>
            <a:ext cx="38363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7970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E582F-BEC1-A65D-55AA-301248835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5EC595E3-DBC7-DF43-6230-2363A327C27A}"/>
              </a:ext>
            </a:extLst>
          </p:cNvPr>
          <p:cNvSpPr/>
          <p:nvPr/>
        </p:nvSpPr>
        <p:spPr>
          <a:xfrm>
            <a:off x="0" y="6418998"/>
            <a:ext cx="12192000" cy="459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2B818C44-8A18-FC0E-197E-BE0D37ED351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48083" y="6439902"/>
            <a:ext cx="690117" cy="388191"/>
          </a:xfrm>
          <a:prstGeom prst="rect">
            <a:avLst/>
          </a:prstGeom>
        </p:spPr>
      </p:pic>
      <p:sp>
        <p:nvSpPr>
          <p:cNvPr id="8" name="Título 6">
            <a:extLst>
              <a:ext uri="{FF2B5EF4-FFF2-40B4-BE49-F238E27FC236}">
                <a16:creationId xmlns:a16="http://schemas.microsoft.com/office/drawing/2014/main" id="{304344C0-C2EA-2C73-91E5-7A9F03930F8E}"/>
              </a:ext>
            </a:extLst>
          </p:cNvPr>
          <p:cNvSpPr txBox="1">
            <a:spLocks/>
          </p:cNvSpPr>
          <p:nvPr/>
        </p:nvSpPr>
        <p:spPr>
          <a:xfrm>
            <a:off x="916673" y="151872"/>
            <a:ext cx="10084358" cy="13708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Percentual de execução orçamentária das Discricionárias (PELOA) </a:t>
            </a:r>
          </a:p>
        </p:txBody>
      </p:sp>
      <p:graphicFrame>
        <p:nvGraphicFramePr>
          <p:cNvPr id="3" name="Tabela 16">
            <a:extLst>
              <a:ext uri="{FF2B5EF4-FFF2-40B4-BE49-F238E27FC236}">
                <a16:creationId xmlns:a16="http://schemas.microsoft.com/office/drawing/2014/main" id="{D7E076FE-B422-D041-4660-A37DAFD3B2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730098"/>
              </p:ext>
            </p:extLst>
          </p:nvPr>
        </p:nvGraphicFramePr>
        <p:xfrm>
          <a:off x="589471" y="1969698"/>
          <a:ext cx="11198142" cy="374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03487">
                  <a:extLst>
                    <a:ext uri="{9D8B030D-6E8A-4147-A177-3AD203B41FA5}">
                      <a16:colId xmlns:a16="http://schemas.microsoft.com/office/drawing/2014/main" val="4178535086"/>
                    </a:ext>
                  </a:extLst>
                </a:gridCol>
                <a:gridCol w="5594655">
                  <a:extLst>
                    <a:ext uri="{9D8B030D-6E8A-4147-A177-3AD203B41FA5}">
                      <a16:colId xmlns:a16="http://schemas.microsoft.com/office/drawing/2014/main" val="31229394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Descrição</a:t>
                      </a:r>
                    </a:p>
                    <a:p>
                      <a:r>
                        <a:rPr lang="pt-BR" altLang="pt-B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ahoma"/>
                          <a:cs typeface="Tahoma"/>
                        </a:rPr>
                        <a:t>Percentual de execução orçamentária das despesas discricionárias da EPE durante o exercício 2025.</a:t>
                      </a:r>
                      <a:endParaRPr lang="pt-BR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ahoma"/>
                        <a:cs typeface="Tahom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>
                        <a:solidFill>
                          <a:schemeClr val="bg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551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Unidade de medida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Percentual (%)</a:t>
                      </a:r>
                      <a:r>
                        <a:rPr lang="pt-BR" altLang="pt-B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Periodicidade de mensuração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Tahoma"/>
                          <a:cs typeface="Tahoma"/>
                        </a:rPr>
                        <a:t>Anual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256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Polaridade</a:t>
                      </a:r>
                    </a:p>
                    <a:p>
                      <a:r>
                        <a:rPr lang="pt-BR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Quanto maior, melhor.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Fonte dos dados</a:t>
                      </a: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pt-BR" altLang="pt-B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ahoma"/>
                          <a:cs typeface="Tahoma"/>
                        </a:rPr>
                        <a:t>SIAFI</a:t>
                      </a:r>
                      <a:endParaRPr lang="pt-BR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879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Setor responsável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Superintendência de Recursos Financeiros.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/>
                          <a:cs typeface="Tahoma"/>
                        </a:rPr>
                        <a:t>Valor de referência (média dos últimos 5 anos)</a:t>
                      </a:r>
                    </a:p>
                    <a:p>
                      <a:r>
                        <a:rPr lang="pt-BR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Tahoma"/>
                          <a:cs typeface="Tahoma"/>
                        </a:rPr>
                        <a:t>87%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508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Colaborador responsável</a:t>
                      </a:r>
                    </a:p>
                    <a:p>
                      <a:r>
                        <a:rPr lang="pt-BR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Sandro Abilio (Superintendente de Recursos Financeiros) e Mariana Azevedo (Superintendente Adjunta de Recursos Financeiros).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Meta (2025)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Tahoma"/>
                          <a:cs typeface="Tahoma"/>
                        </a:rPr>
                        <a:t>95%</a:t>
                      </a:r>
                      <a:endParaRPr lang="pt-BR">
                        <a:solidFill>
                          <a:schemeClr val="accent6"/>
                        </a:solidFill>
                        <a:latin typeface="+mn-lt"/>
                        <a:ea typeface="Tahoma"/>
                        <a:cs typeface="Tahom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313041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79AC8A79-55C8-A274-B1C5-1E0DE82C7F4D}"/>
              </a:ext>
            </a:extLst>
          </p:cNvPr>
          <p:cNvSpPr txBox="1"/>
          <p:nvPr/>
        </p:nvSpPr>
        <p:spPr>
          <a:xfrm>
            <a:off x="913510" y="6220284"/>
            <a:ext cx="1087406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400" i="1">
                <a:ea typeface="Tahoma" panose="020B0604030504040204" pitchFamily="34" charset="0"/>
                <a:cs typeface="Tahoma" panose="020B0604030504040204" pitchFamily="34" charset="0"/>
              </a:rPr>
              <a:t>LOA Alterada Ajustada </a:t>
            </a:r>
            <a:r>
              <a:rPr lang="pt-BR" sz="1400">
                <a:ea typeface="Tahoma" panose="020B0604030504040204" pitchFamily="34" charset="0"/>
                <a:cs typeface="Tahoma" panose="020B0604030504040204" pitchFamily="34" charset="0"/>
              </a:rPr>
              <a:t>= caso ocorra Limitação de Empenho que não reduza a Dotação Orçamentária, será considerado "</a:t>
            </a:r>
            <a:r>
              <a:rPr lang="pt-BR" sz="1400" i="1">
                <a:ea typeface="Tahoma" panose="020B0604030504040204" pitchFamily="34" charset="0"/>
                <a:cs typeface="Tahoma" panose="020B0604030504040204" pitchFamily="34" charset="0"/>
              </a:rPr>
              <a:t>dotação atualizada LOA – contingenciamento</a:t>
            </a:r>
            <a:r>
              <a:rPr lang="pt-BR" sz="1400">
                <a:ea typeface="Tahoma" panose="020B0604030504040204" pitchFamily="34" charset="0"/>
                <a:cs typeface="Tahoma" panose="020B0604030504040204" pitchFamily="34" charset="0"/>
              </a:rPr>
              <a:t>".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A61FAF05-E2BB-EBFF-0977-95838CB5C351}"/>
              </a:ext>
            </a:extLst>
          </p:cNvPr>
          <p:cNvSpPr/>
          <p:nvPr/>
        </p:nvSpPr>
        <p:spPr>
          <a:xfrm>
            <a:off x="10840806" y="1513445"/>
            <a:ext cx="1043589" cy="646312"/>
          </a:xfrm>
          <a:prstGeom prst="roundRect">
            <a:avLst/>
          </a:prstGeom>
          <a:solidFill>
            <a:srgbClr val="86B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02304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13%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4EF86584-1AC9-20D8-7B88-970F9992FF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9345" y="1312342"/>
                <a:ext cx="9149561" cy="60093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  <a:defRPr/>
                </a:pPr>
                <a:r>
                  <a:rPr lang="pt-BR" sz="1800" b="1">
                    <a:solidFill>
                      <a:srgbClr val="00204D"/>
                    </a:solidFill>
                    <a:latin typeface="+mn-lt"/>
                    <a:ea typeface="Tahoma" panose="020B0604030504040204" pitchFamily="34" charset="0"/>
                    <a:cs typeface="Tahoma" panose="020B0604030504040204" pitchFamily="34" charset="0"/>
                  </a:rPr>
                  <a:t>PE</a:t>
                </a:r>
                <a:r>
                  <a:rPr lang="pt-BR" sz="1800" b="1" baseline="-25000">
                    <a:solidFill>
                      <a:srgbClr val="00204D"/>
                    </a:solidFill>
                    <a:latin typeface="+mn-lt"/>
                    <a:ea typeface="Tahoma" panose="020B0604030504040204" pitchFamily="34" charset="0"/>
                    <a:cs typeface="Tahoma" panose="020B0604030504040204" pitchFamily="34" charset="0"/>
                  </a:rPr>
                  <a:t>LOA </a:t>
                </a:r>
                <a:r>
                  <a:rPr lang="pt-BR" altLang="pt-BR" sz="1800" b="1">
                    <a:solidFill>
                      <a:srgbClr val="002060"/>
                    </a:solidFill>
                    <a:latin typeface="+mn-lt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altLang="pt-BR" sz="1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altLang="pt-BR" sz="1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pt-BR" altLang="pt-BR" sz="1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𝑬𝑬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altLang="pt-BR" sz="18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BR" altLang="pt-BR" sz="18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𝑳𝑶𝑨</m:t>
                                </m:r>
                              </m:e>
                              <m:sub>
                                <m:r>
                                  <a:rPr lang="pt-BR" altLang="pt-BR" sz="18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𝑨𝒍𝒕</m:t>
                                </m:r>
                                <m:r>
                                  <a:rPr lang="pt-BR" altLang="pt-BR" sz="18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 </m:t>
                                </m:r>
                                <m:r>
                                  <a:rPr lang="pt-BR" altLang="pt-BR" sz="18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𝑨𝒋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pt-BR" altLang="pt-BR" sz="1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pt-BR" altLang="pt-BR" sz="1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×</m:t>
                    </m:r>
                    <m:r>
                      <a:rPr lang="pt-BR" altLang="pt-BR" sz="1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𝟏𝟎𝟎</m:t>
                    </m:r>
                  </m:oMath>
                </a14:m>
                <a:endParaRPr lang="pt-BR" altLang="pt-BR" sz="18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4EF86584-1AC9-20D8-7B88-970F9992F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59345" y="1312342"/>
                <a:ext cx="9149561" cy="6009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: Cantos Arredondados 4">
            <a:extLst>
              <a:ext uri="{FF2B5EF4-FFF2-40B4-BE49-F238E27FC236}">
                <a16:creationId xmlns:a16="http://schemas.microsoft.com/office/drawing/2014/main" id="{2BFAFC81-9115-6226-B94C-06A508A4FFD9}"/>
              </a:ext>
            </a:extLst>
          </p:cNvPr>
          <p:cNvSpPr/>
          <p:nvPr/>
        </p:nvSpPr>
        <p:spPr>
          <a:xfrm>
            <a:off x="8479065" y="5459849"/>
            <a:ext cx="3114675" cy="459908"/>
          </a:xfrm>
          <a:prstGeom prst="roundRect">
            <a:avLst/>
          </a:prstGeom>
          <a:solidFill>
            <a:srgbClr val="86B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>
                <a:solidFill>
                  <a:srgbClr val="02304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Resultado: -</a:t>
            </a:r>
          </a:p>
        </p:txBody>
      </p:sp>
    </p:spTree>
    <p:extLst>
      <p:ext uri="{BB962C8B-B14F-4D97-AF65-F5344CB8AC3E}">
        <p14:creationId xmlns:p14="http://schemas.microsoft.com/office/powerpoint/2010/main" val="3485544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C3BFB-B14E-14FC-ABDC-86E01B97E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53BE1C9-5FE1-A10D-B6A3-CE64A1BDB124}"/>
              </a:ext>
            </a:extLst>
          </p:cNvPr>
          <p:cNvSpPr/>
          <p:nvPr/>
        </p:nvSpPr>
        <p:spPr>
          <a:xfrm>
            <a:off x="0" y="6418998"/>
            <a:ext cx="12192000" cy="459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AFA8E302-A720-72D0-6544-40B5C6CFB3B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48083" y="6439902"/>
            <a:ext cx="690117" cy="388191"/>
          </a:xfrm>
          <a:prstGeom prst="rect">
            <a:avLst/>
          </a:prstGeom>
        </p:spPr>
      </p:pic>
      <p:sp>
        <p:nvSpPr>
          <p:cNvPr id="8" name="Título 6">
            <a:extLst>
              <a:ext uri="{FF2B5EF4-FFF2-40B4-BE49-F238E27FC236}">
                <a16:creationId xmlns:a16="http://schemas.microsoft.com/office/drawing/2014/main" id="{D596F233-7F89-0ECA-9F8B-B5CE0EC4C3FD}"/>
              </a:ext>
            </a:extLst>
          </p:cNvPr>
          <p:cNvSpPr txBox="1">
            <a:spLocks/>
          </p:cNvSpPr>
          <p:nvPr/>
        </p:nvSpPr>
        <p:spPr>
          <a:xfrm>
            <a:off x="916673" y="151872"/>
            <a:ext cx="10084358" cy="13708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Percentual valor total dos empenhos não inscritos em RP (PERP)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5E61B06B-F238-9345-0AD7-DAFC7D1D02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5656" y="1321076"/>
                <a:ext cx="9460688" cy="55297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  <a:defRPr/>
                </a:pPr>
                <a:r>
                  <a:rPr lang="pt-BR" sz="2000" b="1">
                    <a:solidFill>
                      <a:srgbClr val="00204D"/>
                    </a:solidFill>
                    <a:latin typeface="+mn-lt"/>
                    <a:ea typeface="Tahoma" panose="020B0604030504040204" pitchFamily="34" charset="0"/>
                    <a:cs typeface="Tahoma" panose="020B0604030504040204" pitchFamily="34" charset="0"/>
                  </a:rPr>
                  <a:t>PE</a:t>
                </a:r>
                <a:r>
                  <a:rPr lang="pt-BR" sz="2000" b="1" baseline="-25000">
                    <a:solidFill>
                      <a:srgbClr val="00204D"/>
                    </a:solidFill>
                    <a:latin typeface="+mn-lt"/>
                    <a:ea typeface="Tahoma" panose="020B0604030504040204" pitchFamily="34" charset="0"/>
                    <a:cs typeface="Tahoma" panose="020B0604030504040204" pitchFamily="34" charset="0"/>
                  </a:rPr>
                  <a:t>RP </a:t>
                </a:r>
                <a:r>
                  <a:rPr lang="pt-BR" altLang="pt-BR" sz="2000" b="1">
                    <a:solidFill>
                      <a:srgbClr val="002060"/>
                    </a:solidFill>
                    <a:latin typeface="+mn-lt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altLang="pt-BR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altLang="pt-BR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altLang="pt-BR" sz="20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BR" altLang="pt-BR" sz="20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𝑵𝑹𝑷𝑰</m:t>
                                </m:r>
                              </m:e>
                              <m:sub>
                                <m:r>
                                  <a:rPr lang="pt-BR" altLang="pt-BR" sz="20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𝟐𝟎𝟐𝟓</m:t>
                                </m:r>
                              </m:sub>
                            </m:sSub>
                          </m:num>
                          <m:den>
                            <m:r>
                              <a:rPr lang="pt-BR" altLang="pt-BR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𝑬𝑬</m:t>
                            </m:r>
                          </m:den>
                        </m:f>
                      </m:e>
                    </m:d>
                    <m:r>
                      <a:rPr lang="pt-BR" altLang="pt-BR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×</m:t>
                    </m:r>
                    <m:r>
                      <a:rPr lang="pt-BR" altLang="pt-BR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𝟏𝟎𝟎</m:t>
                    </m:r>
                  </m:oMath>
                </a14:m>
                <a:endParaRPr lang="pt-BR" altLang="pt-BR" sz="2000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5E61B06B-F238-9345-0AD7-DAFC7D1D0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5656" y="1321076"/>
                <a:ext cx="9460688" cy="55297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ela 16">
            <a:extLst>
              <a:ext uri="{FF2B5EF4-FFF2-40B4-BE49-F238E27FC236}">
                <a16:creationId xmlns:a16="http://schemas.microsoft.com/office/drawing/2014/main" id="{B9CA8E48-B0CA-3FF5-3CB1-E8A85FAB2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016278"/>
              </p:ext>
            </p:extLst>
          </p:nvPr>
        </p:nvGraphicFramePr>
        <p:xfrm>
          <a:off x="480685" y="1910663"/>
          <a:ext cx="11189312" cy="374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94656">
                  <a:extLst>
                    <a:ext uri="{9D8B030D-6E8A-4147-A177-3AD203B41FA5}">
                      <a16:colId xmlns:a16="http://schemas.microsoft.com/office/drawing/2014/main" val="4178535086"/>
                    </a:ext>
                  </a:extLst>
                </a:gridCol>
                <a:gridCol w="5594656">
                  <a:extLst>
                    <a:ext uri="{9D8B030D-6E8A-4147-A177-3AD203B41FA5}">
                      <a16:colId xmlns:a16="http://schemas.microsoft.com/office/drawing/2014/main" val="31229394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Descrição</a:t>
                      </a:r>
                    </a:p>
                    <a:p>
                      <a:r>
                        <a:rPr lang="pt-BR" altLang="pt-B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Percentual dos empenhos não inscritos em Restos a Pagar ao final do exercício 2025.</a:t>
                      </a:r>
                      <a:endParaRPr lang="pt-BR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>
                        <a:solidFill>
                          <a:schemeClr val="bg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551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Unidade de medida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Percentual (%)</a:t>
                      </a:r>
                      <a:r>
                        <a:rPr lang="pt-BR" altLang="pt-B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Periodicidade de mensuração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256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Polaridade</a:t>
                      </a:r>
                    </a:p>
                    <a:p>
                      <a:r>
                        <a:rPr lang="pt-BR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Quanto maior, melhor.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Fonte dos dados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SIAFI</a:t>
                      </a:r>
                      <a:endParaRPr lang="pt-BR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879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Setor responsável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Superintendência de Recursos Financeiros.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Valor de referência (</a:t>
                      </a:r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/>
                          <a:cs typeface="Tahoma"/>
                        </a:rPr>
                        <a:t>média dos últimos 5 anos</a:t>
                      </a:r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  <a:p>
                      <a:r>
                        <a:rPr lang="pt-BR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Tahoma"/>
                          <a:cs typeface="Tahoma"/>
                        </a:rPr>
                        <a:t>76%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508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Colaborador responsável</a:t>
                      </a:r>
                    </a:p>
                    <a:p>
                      <a:r>
                        <a:rPr lang="pt-BR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Sandro Abilio (Superintendente de Recursos Financeiros) e Mariana Azevedo (Superintendente Adjunta de Recursos Financeiros).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Meta (2025)</a:t>
                      </a:r>
                    </a:p>
                    <a:p>
                      <a:r>
                        <a:rPr lang="pt-BR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Tahoma"/>
                          <a:cs typeface="Tahoma"/>
                        </a:rPr>
                        <a:t>85%</a:t>
                      </a:r>
                      <a:endParaRPr lang="pt-BR" u="sng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ahoma"/>
                        <a:cs typeface="Tahom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313041"/>
                  </a:ext>
                </a:extLst>
              </a:tr>
            </a:tbl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5DB0D1C6-F67B-5385-9928-6131CE38CFA0}"/>
              </a:ext>
            </a:extLst>
          </p:cNvPr>
          <p:cNvSpPr txBox="1"/>
          <p:nvPr/>
        </p:nvSpPr>
        <p:spPr>
          <a:xfrm>
            <a:off x="838199" y="5934023"/>
            <a:ext cx="10852457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400" i="1">
                <a:ea typeface="Tahoma" panose="020B0604030504040204" pitchFamily="34" charset="0"/>
                <a:cs typeface="Tahoma" panose="020B0604030504040204" pitchFamily="34" charset="0"/>
              </a:rPr>
              <a:t>Restos a Pagar Inscrito – não considera reinscrição de Restos a Pagar de exercícios anteriores                                                                            LOA Alterada Ajustada </a:t>
            </a:r>
            <a:r>
              <a:rPr lang="pt-BR" sz="1400">
                <a:ea typeface="Tahoma" panose="020B0604030504040204" pitchFamily="34" charset="0"/>
                <a:cs typeface="Tahoma" panose="020B0604030504040204" pitchFamily="34" charset="0"/>
              </a:rPr>
              <a:t>= Caso ocorra Limitação de Empenho que não reduza a Dotação Orçamentária, será considerado "</a:t>
            </a:r>
            <a:r>
              <a:rPr lang="pt-BR" sz="1400" i="1">
                <a:ea typeface="Tahoma" panose="020B0604030504040204" pitchFamily="34" charset="0"/>
                <a:cs typeface="Tahoma" panose="020B0604030504040204" pitchFamily="34" charset="0"/>
              </a:rPr>
              <a:t>dotação atualizada LOA – contingenciamento</a:t>
            </a:r>
            <a:r>
              <a:rPr lang="pt-BR" sz="1400">
                <a:ea typeface="Tahoma" panose="020B0604030504040204" pitchFamily="34" charset="0"/>
                <a:cs typeface="Tahoma" panose="020B0604030504040204" pitchFamily="34" charset="0"/>
              </a:rPr>
              <a:t>".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394D8FF3-2641-EE3C-CB0F-2BE5A0FF67D1}"/>
              </a:ext>
            </a:extLst>
          </p:cNvPr>
          <p:cNvSpPr/>
          <p:nvPr/>
        </p:nvSpPr>
        <p:spPr>
          <a:xfrm>
            <a:off x="10667726" y="1682732"/>
            <a:ext cx="1043589" cy="646312"/>
          </a:xfrm>
          <a:prstGeom prst="roundRect">
            <a:avLst/>
          </a:prstGeom>
          <a:solidFill>
            <a:srgbClr val="86B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02304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12%</a:t>
            </a:r>
          </a:p>
        </p:txBody>
      </p:sp>
      <p:sp>
        <p:nvSpPr>
          <p:cNvPr id="2" name="Retângulo: Cantos Arredondados 4">
            <a:extLst>
              <a:ext uri="{FF2B5EF4-FFF2-40B4-BE49-F238E27FC236}">
                <a16:creationId xmlns:a16="http://schemas.microsoft.com/office/drawing/2014/main" id="{77FC0428-66E4-935D-112B-D3DF47D84C1D}"/>
              </a:ext>
            </a:extLst>
          </p:cNvPr>
          <p:cNvSpPr/>
          <p:nvPr/>
        </p:nvSpPr>
        <p:spPr>
          <a:xfrm>
            <a:off x="8458200" y="5165721"/>
            <a:ext cx="3114675" cy="459908"/>
          </a:xfrm>
          <a:prstGeom prst="roundRect">
            <a:avLst/>
          </a:prstGeom>
          <a:solidFill>
            <a:srgbClr val="86B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>
                <a:solidFill>
                  <a:srgbClr val="02304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Resultado: -</a:t>
            </a:r>
          </a:p>
        </p:txBody>
      </p:sp>
    </p:spTree>
    <p:extLst>
      <p:ext uri="{BB962C8B-B14F-4D97-AF65-F5344CB8AC3E}">
        <p14:creationId xmlns:p14="http://schemas.microsoft.com/office/powerpoint/2010/main" val="3609961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E43BD-F40C-EE5D-9CF1-FB575B01A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3AF008E-0A63-857A-657E-A2EF360A6E0F}"/>
              </a:ext>
            </a:extLst>
          </p:cNvPr>
          <p:cNvSpPr/>
          <p:nvPr/>
        </p:nvSpPr>
        <p:spPr>
          <a:xfrm>
            <a:off x="0" y="6418998"/>
            <a:ext cx="12192000" cy="459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A4AC3430-3D29-6E57-4947-3B42C04ADF0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48083" y="6439902"/>
            <a:ext cx="690117" cy="388191"/>
          </a:xfrm>
          <a:prstGeom prst="rect">
            <a:avLst/>
          </a:prstGeom>
        </p:spPr>
      </p:pic>
      <p:sp>
        <p:nvSpPr>
          <p:cNvPr id="8" name="Título 6">
            <a:extLst>
              <a:ext uri="{FF2B5EF4-FFF2-40B4-BE49-F238E27FC236}">
                <a16:creationId xmlns:a16="http://schemas.microsoft.com/office/drawing/2014/main" id="{E6793CEA-0765-1246-4EC0-068BC1257011}"/>
              </a:ext>
            </a:extLst>
          </p:cNvPr>
          <p:cNvSpPr txBox="1">
            <a:spLocks/>
          </p:cNvSpPr>
          <p:nvPr/>
        </p:nvSpPr>
        <p:spPr>
          <a:xfrm>
            <a:off x="916673" y="151872"/>
            <a:ext cx="10084358" cy="13708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Percentual de execução orçamentária da atividade fim (PEFIN) </a:t>
            </a:r>
          </a:p>
        </p:txBody>
      </p:sp>
      <p:graphicFrame>
        <p:nvGraphicFramePr>
          <p:cNvPr id="3" name="Tabela 16">
            <a:extLst>
              <a:ext uri="{FF2B5EF4-FFF2-40B4-BE49-F238E27FC236}">
                <a16:creationId xmlns:a16="http://schemas.microsoft.com/office/drawing/2014/main" id="{2B002F6B-1A80-B233-EEF2-FBB714BAD1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425565"/>
              </p:ext>
            </p:extLst>
          </p:nvPr>
        </p:nvGraphicFramePr>
        <p:xfrm>
          <a:off x="589471" y="1969698"/>
          <a:ext cx="11198142" cy="374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03487">
                  <a:extLst>
                    <a:ext uri="{9D8B030D-6E8A-4147-A177-3AD203B41FA5}">
                      <a16:colId xmlns:a16="http://schemas.microsoft.com/office/drawing/2014/main" val="4178535086"/>
                    </a:ext>
                  </a:extLst>
                </a:gridCol>
                <a:gridCol w="5594655">
                  <a:extLst>
                    <a:ext uri="{9D8B030D-6E8A-4147-A177-3AD203B41FA5}">
                      <a16:colId xmlns:a16="http://schemas.microsoft.com/office/drawing/2014/main" val="31229394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Descrição</a:t>
                      </a:r>
                    </a:p>
                    <a:p>
                      <a:r>
                        <a:rPr lang="pt-BR" altLang="pt-BR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ahoma"/>
                          <a:cs typeface="Tahoma"/>
                        </a:rPr>
                        <a:t>Percentual de execução orçamentária das despesas finalísticas da EPE durante o exercício 2025.</a:t>
                      </a:r>
                      <a:endParaRPr lang="pt-BR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ahoma"/>
                        <a:cs typeface="Tahom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>
                        <a:solidFill>
                          <a:schemeClr val="bg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551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Unidade de medida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Percentual (%)</a:t>
                      </a:r>
                      <a:r>
                        <a:rPr lang="pt-BR" altLang="pt-B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Periodicidade de mensuração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Tahoma"/>
                          <a:cs typeface="Tahoma"/>
                        </a:rPr>
                        <a:t>Anual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256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Polaridade</a:t>
                      </a:r>
                    </a:p>
                    <a:p>
                      <a:r>
                        <a:rPr lang="pt-BR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Quanto maior, melhor.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Fonte dos dados</a:t>
                      </a: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pt-BR" altLang="pt-B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ahoma"/>
                          <a:cs typeface="Tahoma"/>
                        </a:rPr>
                        <a:t>SIAFI</a:t>
                      </a:r>
                      <a:endParaRPr lang="pt-BR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879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Setor responsável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Superintendência de Recursos Financeiros.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rgbClr val="F26419"/>
                          </a:solidFill>
                          <a:latin typeface="+mn-lt"/>
                          <a:ea typeface="Tahoma"/>
                          <a:cs typeface="Tahoma"/>
                        </a:rPr>
                        <a:t>Valor de referência (média dos últimos 5 anos)</a:t>
                      </a:r>
                    </a:p>
                    <a:p>
                      <a:r>
                        <a:rPr lang="pt-BR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Tahoma"/>
                          <a:cs typeface="Tahoma"/>
                        </a:rPr>
                        <a:t>92%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508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Colaborador responsável</a:t>
                      </a:r>
                    </a:p>
                    <a:p>
                      <a:r>
                        <a:rPr lang="pt-BR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Sandro Abilio (Superintendente de Recursos Financeiros) e Mariana Azevedo (Superintendente Adjunta de Recursos Financeiros).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Meta (2025)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Tahoma"/>
                          <a:cs typeface="Tahoma"/>
                        </a:rPr>
                        <a:t>95%</a:t>
                      </a:r>
                      <a:endParaRPr lang="pt-BR" dirty="0">
                        <a:solidFill>
                          <a:schemeClr val="accent6"/>
                        </a:solidFill>
                        <a:latin typeface="+mn-lt"/>
                        <a:ea typeface="Tahoma"/>
                        <a:cs typeface="Tahom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313041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CF9FE928-C204-FCCF-0AFE-2C05320C84B8}"/>
              </a:ext>
            </a:extLst>
          </p:cNvPr>
          <p:cNvSpPr txBox="1"/>
          <p:nvPr/>
        </p:nvSpPr>
        <p:spPr>
          <a:xfrm>
            <a:off x="913510" y="6220284"/>
            <a:ext cx="1087406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400" i="1" dirty="0">
                <a:ea typeface="Tahoma"/>
                <a:cs typeface="Tahoma"/>
              </a:rPr>
              <a:t>*Serão consideradas apenas despesas discricionárias e as das ações finalísticas da EPE (Ações 20LI, 21BC, 21BD) </a:t>
            </a:r>
            <a:endParaRPr lang="pt-BR" sz="1400" dirty="0">
              <a:ea typeface="Tahoma"/>
              <a:cs typeface="Tahoma"/>
            </a:endParaRP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A1966B6C-259E-49B3-4BE2-42D6610F277F}"/>
              </a:ext>
            </a:extLst>
          </p:cNvPr>
          <p:cNvSpPr/>
          <p:nvPr/>
        </p:nvSpPr>
        <p:spPr>
          <a:xfrm>
            <a:off x="10840806" y="1513445"/>
            <a:ext cx="1043589" cy="646312"/>
          </a:xfrm>
          <a:prstGeom prst="roundRect">
            <a:avLst/>
          </a:prstGeom>
          <a:solidFill>
            <a:srgbClr val="86B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>
                <a:solidFill>
                  <a:srgbClr val="02304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5%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55415EB4-922C-8964-01F4-7F0DDE1996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3145" y="1371609"/>
                <a:ext cx="9149561" cy="53412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  <a:defRPr/>
                </a:pPr>
                <a:r>
                  <a:rPr lang="pt-BR" sz="1800" b="1" dirty="0">
                    <a:solidFill>
                      <a:srgbClr val="00204D"/>
                    </a:solidFill>
                    <a:latin typeface="+mn-lt"/>
                    <a:ea typeface="Tahoma" panose="020B0604030504040204" pitchFamily="34" charset="0"/>
                    <a:cs typeface="Tahoma" panose="020B0604030504040204" pitchFamily="34" charset="0"/>
                  </a:rPr>
                  <a:t>PEFIN</a:t>
                </a:r>
                <a:r>
                  <a:rPr lang="pt-BR" sz="1800" b="1" baseline="-25000" dirty="0">
                    <a:solidFill>
                      <a:srgbClr val="00204D"/>
                    </a:solidFill>
                    <a:latin typeface="+mn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pt-BR" altLang="pt-BR" sz="1800" b="1" dirty="0">
                    <a:solidFill>
                      <a:srgbClr val="002060"/>
                    </a:solidFill>
                    <a:latin typeface="+mn-lt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altLang="pt-BR" sz="1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altLang="pt-BR" sz="1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pt-BR" altLang="pt-BR" sz="1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𝑬𝑬</m:t>
                            </m:r>
                            <m:r>
                              <a:rPr lang="pt-BR" altLang="pt-BR" sz="1800" b="1" i="1" baseline="-2500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𝑨𝒕𝒗</m:t>
                            </m:r>
                            <m:r>
                              <a:rPr lang="pt-BR" altLang="pt-BR" sz="1800" b="1" i="1" baseline="-2500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a:rPr lang="pt-BR" altLang="pt-BR" sz="1800" b="1" i="1" baseline="-2500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𝑭𝒊𝒎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altLang="pt-BR" sz="18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BR" altLang="pt-BR" sz="18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𝑳𝑶𝑨</m:t>
                                </m:r>
                              </m:e>
                              <m:sub>
                                <m:r>
                                  <a:rPr lang="pt-BR" altLang="pt-BR" sz="18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𝑨𝒕𝒗</m:t>
                                </m:r>
                                <m:r>
                                  <a:rPr lang="pt-BR" altLang="pt-BR" sz="18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 </m:t>
                                </m:r>
                                <m:r>
                                  <a:rPr lang="pt-BR" altLang="pt-BR" sz="18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𝑭𝒊𝒎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pt-BR" altLang="pt-BR" sz="1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pt-BR" altLang="pt-BR" sz="1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×</m:t>
                    </m:r>
                    <m:r>
                      <a:rPr lang="pt-BR" altLang="pt-BR" sz="1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𝟏𝟎𝟎</m:t>
                    </m:r>
                  </m:oMath>
                </a14:m>
                <a:endParaRPr lang="pt-BR" altLang="pt-BR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55415EB4-922C-8964-01F4-7F0DDE199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3145" y="1371609"/>
                <a:ext cx="9149561" cy="5341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: Cantos Arredondados 4">
            <a:extLst>
              <a:ext uri="{FF2B5EF4-FFF2-40B4-BE49-F238E27FC236}">
                <a16:creationId xmlns:a16="http://schemas.microsoft.com/office/drawing/2014/main" id="{9EDFAD74-851A-26DF-1B83-A1549D0FA5F6}"/>
              </a:ext>
            </a:extLst>
          </p:cNvPr>
          <p:cNvSpPr/>
          <p:nvPr/>
        </p:nvSpPr>
        <p:spPr>
          <a:xfrm>
            <a:off x="8479065" y="5459849"/>
            <a:ext cx="3114675" cy="459908"/>
          </a:xfrm>
          <a:prstGeom prst="roundRect">
            <a:avLst/>
          </a:prstGeom>
          <a:solidFill>
            <a:srgbClr val="86B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>
                <a:solidFill>
                  <a:srgbClr val="02304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Resultado: -</a:t>
            </a:r>
          </a:p>
        </p:txBody>
      </p:sp>
    </p:spTree>
    <p:extLst>
      <p:ext uri="{BB962C8B-B14F-4D97-AF65-F5344CB8AC3E}">
        <p14:creationId xmlns:p14="http://schemas.microsoft.com/office/powerpoint/2010/main" val="1217936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8EA09-8299-6119-58F1-FEE77BD16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A42EBEB5-66E3-49CA-244B-1D7264EBA3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2911300" y="-1043221"/>
            <a:ext cx="6263351" cy="8944441"/>
          </a:xfrm>
          <a:prstGeom prst="rect">
            <a:avLst/>
          </a:prstGeom>
        </p:spPr>
      </p:pic>
      <p:pic>
        <p:nvPicPr>
          <p:cNvPr id="3" name="Imagem 2" descr="Desenho preto e branco&#10;&#10;Descrição gerada automaticamente com confiança média">
            <a:extLst>
              <a:ext uri="{FF2B5EF4-FFF2-40B4-BE49-F238E27FC236}">
                <a16:creationId xmlns:a16="http://schemas.microsoft.com/office/drawing/2014/main" id="{EEF65215-C4BB-11C8-D8DF-F20F2DC217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342" y="2273572"/>
            <a:ext cx="10084358" cy="1008435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44595A0-2BCF-1B86-DA14-01B4014CFEDE}"/>
              </a:ext>
            </a:extLst>
          </p:cNvPr>
          <p:cNvSpPr/>
          <p:nvPr/>
        </p:nvSpPr>
        <p:spPr>
          <a:xfrm>
            <a:off x="0" y="6439903"/>
            <a:ext cx="12192000" cy="418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D94D03FD-8275-042F-9233-7B9378712CB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8083" y="6439902"/>
            <a:ext cx="690117" cy="388191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CA00AF1B-622F-16DF-F293-02E59763B0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1789763"/>
            <a:ext cx="7736048" cy="3278474"/>
          </a:xfrm>
          <a:prstGeom prst="rect">
            <a:avLst/>
          </a:prstGeom>
        </p:spPr>
      </p:pic>
      <p:sp>
        <p:nvSpPr>
          <p:cNvPr id="8" name="Título 6">
            <a:extLst>
              <a:ext uri="{FF2B5EF4-FFF2-40B4-BE49-F238E27FC236}">
                <a16:creationId xmlns:a16="http://schemas.microsoft.com/office/drawing/2014/main" id="{7789F542-694F-17C7-65E0-CA036AEDF274}"/>
              </a:ext>
            </a:extLst>
          </p:cNvPr>
          <p:cNvSpPr txBox="1">
            <a:spLocks/>
          </p:cNvSpPr>
          <p:nvPr/>
        </p:nvSpPr>
        <p:spPr>
          <a:xfrm>
            <a:off x="916673" y="2326076"/>
            <a:ext cx="4913797" cy="22058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pt-BR"/>
              <a:t>DIMENSÃO </a:t>
            </a:r>
          </a:p>
          <a:p>
            <a:pPr>
              <a:lnSpc>
                <a:spcPct val="110000"/>
              </a:lnSpc>
            </a:pPr>
            <a:r>
              <a:rPr lang="pt-BR"/>
              <a:t>POLÍTICA PÚBLICA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AB81AA5-A180-BCDC-785B-D813C738E416}"/>
              </a:ext>
            </a:extLst>
          </p:cNvPr>
          <p:cNvSpPr txBox="1"/>
          <p:nvPr/>
        </p:nvSpPr>
        <p:spPr>
          <a:xfrm>
            <a:off x="916673" y="6535268"/>
            <a:ext cx="38363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5145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7EE33-F4BB-FCE4-772B-DF83AE07F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52779D2A-DDC1-3CB3-D84F-C3D1074DBD90}"/>
              </a:ext>
            </a:extLst>
          </p:cNvPr>
          <p:cNvSpPr/>
          <p:nvPr/>
        </p:nvSpPr>
        <p:spPr>
          <a:xfrm>
            <a:off x="0" y="6418998"/>
            <a:ext cx="12192000" cy="459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0C24A50F-3366-5863-9540-100E05186E2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48083" y="6439902"/>
            <a:ext cx="690117" cy="388191"/>
          </a:xfrm>
          <a:prstGeom prst="rect">
            <a:avLst/>
          </a:prstGeom>
        </p:spPr>
      </p:pic>
      <p:sp>
        <p:nvSpPr>
          <p:cNvPr id="8" name="Título 6">
            <a:extLst>
              <a:ext uri="{FF2B5EF4-FFF2-40B4-BE49-F238E27FC236}">
                <a16:creationId xmlns:a16="http://schemas.microsoft.com/office/drawing/2014/main" id="{B332A36D-51E9-3F7B-CD8B-BCB5672DE61E}"/>
              </a:ext>
            </a:extLst>
          </p:cNvPr>
          <p:cNvSpPr txBox="1">
            <a:spLocks/>
          </p:cNvSpPr>
          <p:nvPr/>
        </p:nvSpPr>
        <p:spPr>
          <a:xfrm>
            <a:off x="916673" y="151872"/>
            <a:ext cx="10084358" cy="13708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Percentual de performance média do PNA 2025 (PMPNA)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7E654677-A013-2739-2E5E-DC3FA9ACDF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5580" y="1654453"/>
                <a:ext cx="9460688" cy="56406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  <a:defRPr/>
                </a:pPr>
                <a:r>
                  <a:rPr lang="pt-BR" sz="2000" b="1">
                    <a:solidFill>
                      <a:srgbClr val="00204D"/>
                    </a:solidFill>
                    <a:latin typeface="+mn-lt"/>
                    <a:ea typeface="Tahoma" panose="020B0604030504040204" pitchFamily="34" charset="0"/>
                    <a:cs typeface="Tahoma" panose="020B0604030504040204" pitchFamily="34" charset="0"/>
                  </a:rPr>
                  <a:t>PM</a:t>
                </a:r>
                <a:r>
                  <a:rPr lang="pt-BR" sz="2000" b="1" baseline="-25000">
                    <a:solidFill>
                      <a:srgbClr val="00204D"/>
                    </a:solidFill>
                    <a:latin typeface="+mn-lt"/>
                    <a:ea typeface="Tahoma" panose="020B0604030504040204" pitchFamily="34" charset="0"/>
                    <a:cs typeface="Tahoma" panose="020B0604030504040204" pitchFamily="34" charset="0"/>
                  </a:rPr>
                  <a:t>PNA </a:t>
                </a:r>
                <a:r>
                  <a:rPr lang="pt-BR" altLang="pt-BR" sz="2000" b="1">
                    <a:solidFill>
                      <a:srgbClr val="002060"/>
                    </a:solidFill>
                    <a:latin typeface="+mn-lt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altLang="pt-BR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altLang="pt-BR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pt-BR" altLang="pt-BR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% </m:t>
                            </m:r>
                            <m:sSub>
                              <m:sSubPr>
                                <m:ctrlPr>
                                  <a:rPr lang="pt-BR" altLang="pt-BR" sz="20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BR" altLang="pt-BR" sz="20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𝑷𝑴</m:t>
                                </m:r>
                              </m:e>
                              <m:sub>
                                <m:r>
                                  <a:rPr lang="pt-BR" altLang="pt-BR" sz="20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𝑨𝑹𝑷</m:t>
                                </m:r>
                              </m:sub>
                            </m:sSub>
                            <m:r>
                              <a:rPr lang="pt-BR" altLang="pt-BR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+ % </m:t>
                            </m:r>
                            <m:sSub>
                              <m:sSubPr>
                                <m:ctrlPr>
                                  <a:rPr lang="pt-BR" altLang="pt-BR" sz="20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BR" altLang="pt-BR" sz="20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𝑷𝑴</m:t>
                                </m:r>
                              </m:e>
                              <m:sub>
                                <m:r>
                                  <a:rPr lang="pt-BR" altLang="pt-BR" sz="20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𝑨𝑺𝑷</m:t>
                                </m:r>
                              </m:sub>
                            </m:sSub>
                            <m:r>
                              <a:rPr lang="pt-BR" altLang="pt-BR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+ </m:t>
                            </m:r>
                            <m:sSub>
                              <m:sSubPr>
                                <m:ctrlPr>
                                  <a:rPr lang="pt-BR" altLang="pt-BR" sz="20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BR" altLang="pt-BR" sz="20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% </m:t>
                                </m:r>
                                <m:r>
                                  <a:rPr lang="pt-BR" altLang="pt-BR" sz="20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𝑷𝑴</m:t>
                                </m:r>
                              </m:e>
                              <m:sub>
                                <m:r>
                                  <a:rPr lang="pt-BR" altLang="pt-BR" sz="20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𝑨𝑻𝑭</m:t>
                                </m:r>
                              </m:sub>
                            </m:sSub>
                            <m:r>
                              <a:rPr lang="pt-BR" altLang="pt-BR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 </m:t>
                            </m:r>
                            <m:sSub>
                              <m:sSubPr>
                                <m:ctrlPr>
                                  <a:rPr lang="pt-BR" altLang="pt-BR" sz="20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BR" altLang="pt-BR" sz="20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% </m:t>
                                </m:r>
                                <m:r>
                                  <a:rPr lang="pt-BR" altLang="pt-BR" sz="20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𝑷𝑴</m:t>
                                </m:r>
                              </m:e>
                              <m:sub>
                                <m:r>
                                  <a:rPr lang="pt-BR" altLang="pt-BR" sz="20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𝑨𝑻𝑹</m:t>
                                </m:r>
                              </m:sub>
                            </m:sSub>
                            <m:r>
                              <a:rPr lang="pt-BR" altLang="pt-BR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+ </m:t>
                            </m:r>
                            <m:sSub>
                              <m:sSubPr>
                                <m:ctrlPr>
                                  <a:rPr lang="pt-BR" altLang="pt-BR" sz="20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BR" altLang="pt-BR" sz="20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% </m:t>
                                </m:r>
                                <m:r>
                                  <a:rPr lang="pt-BR" altLang="pt-BR" sz="20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𝑷𝑴</m:t>
                                </m:r>
                              </m:e>
                              <m:sub>
                                <m:r>
                                  <a:rPr lang="pt-BR" altLang="pt-BR" sz="20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𝑨𝑪𝑷</m:t>
                                </m:r>
                              </m:sub>
                            </m:sSub>
                            <m:r>
                              <a:rPr lang="pt-BR" altLang="pt-BR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pt-BR" altLang="pt-BR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endParaRPr lang="pt-BR" altLang="pt-BR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7E654677-A013-2739-2E5E-DC3FA9ACD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5580" y="1654453"/>
                <a:ext cx="9460688" cy="564065"/>
              </a:xfrm>
              <a:prstGeom prst="rect">
                <a:avLst/>
              </a:prstGeom>
              <a:blipFill>
                <a:blip r:embed="rId4"/>
                <a:stretch>
                  <a:fillRect b="-32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ela 16">
            <a:extLst>
              <a:ext uri="{FF2B5EF4-FFF2-40B4-BE49-F238E27FC236}">
                <a16:creationId xmlns:a16="http://schemas.microsoft.com/office/drawing/2014/main" id="{DA2588F3-3F09-8A3B-76C1-FD8BF4E002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41253"/>
              </p:ext>
            </p:extLst>
          </p:nvPr>
        </p:nvGraphicFramePr>
        <p:xfrm>
          <a:off x="493141" y="2437567"/>
          <a:ext cx="11189312" cy="374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94656">
                  <a:extLst>
                    <a:ext uri="{9D8B030D-6E8A-4147-A177-3AD203B41FA5}">
                      <a16:colId xmlns:a16="http://schemas.microsoft.com/office/drawing/2014/main" val="4178535086"/>
                    </a:ext>
                  </a:extLst>
                </a:gridCol>
                <a:gridCol w="5594656">
                  <a:extLst>
                    <a:ext uri="{9D8B030D-6E8A-4147-A177-3AD203B41FA5}">
                      <a16:colId xmlns:a16="http://schemas.microsoft.com/office/drawing/2014/main" val="31229394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Descrição</a:t>
                      </a:r>
                    </a:p>
                    <a:p>
                      <a:r>
                        <a:rPr lang="pt-BR" altLang="pt-B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Percentual médio da performance de avanço físico dos portfólios de ações estratégicas que integram o Plano de Negócios Anual (PNA) 2025 da EPE.</a:t>
                      </a:r>
                      <a:endParaRPr lang="pt-BR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>
                        <a:solidFill>
                          <a:schemeClr val="bg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551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Unidade de medida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Percentual (%)</a:t>
                      </a:r>
                      <a:r>
                        <a:rPr lang="pt-BR" altLang="pt-B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Periodicidade de mensuração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Quadrimestral.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256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Polaridade</a:t>
                      </a:r>
                    </a:p>
                    <a:p>
                      <a:r>
                        <a:rPr lang="pt-BR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Quanto maior, melhor.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Fonte dos dados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Monitoramento quadrimestral do PNA 2025, conforme definido pelo Conselho de Administração.</a:t>
                      </a:r>
                      <a:endParaRPr lang="pt-BR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879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Setor responsável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Assessoria da Presidência.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Valor de referência (</a:t>
                      </a:r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/>
                          <a:cs typeface="Tahoma"/>
                        </a:rPr>
                        <a:t>2023 e 2024</a:t>
                      </a:r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95%</a:t>
                      </a:r>
                      <a:endParaRPr kumimoji="0" lang="pt-B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508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Colaborador responsável</a:t>
                      </a:r>
                    </a:p>
                    <a:p>
                      <a:r>
                        <a:rPr lang="pt-BR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Marcio Aurélio Costa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Meta (2025)</a:t>
                      </a:r>
                    </a:p>
                    <a:p>
                      <a:r>
                        <a:rPr lang="pt-BR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313041"/>
                  </a:ext>
                </a:extLst>
              </a:tr>
            </a:tbl>
          </a:graphicData>
        </a:graphic>
      </p:graphicFrame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EC7E379C-7268-D67C-10D6-0AD7FC844500}"/>
              </a:ext>
            </a:extLst>
          </p:cNvPr>
          <p:cNvSpPr/>
          <p:nvPr/>
        </p:nvSpPr>
        <p:spPr>
          <a:xfrm>
            <a:off x="10591526" y="2122824"/>
            <a:ext cx="1043589" cy="646312"/>
          </a:xfrm>
          <a:prstGeom prst="roundRect">
            <a:avLst/>
          </a:prstGeom>
          <a:solidFill>
            <a:srgbClr val="86B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02304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30%</a:t>
            </a:r>
          </a:p>
        </p:txBody>
      </p:sp>
      <p:sp>
        <p:nvSpPr>
          <p:cNvPr id="2" name="Retângulo: Cantos Arredondados 4">
            <a:extLst>
              <a:ext uri="{FF2B5EF4-FFF2-40B4-BE49-F238E27FC236}">
                <a16:creationId xmlns:a16="http://schemas.microsoft.com/office/drawing/2014/main" id="{0A89D775-10EE-257D-9599-D480F1A1CEA0}"/>
              </a:ext>
            </a:extLst>
          </p:cNvPr>
          <p:cNvSpPr/>
          <p:nvPr/>
        </p:nvSpPr>
        <p:spPr>
          <a:xfrm>
            <a:off x="8467725" y="5912931"/>
            <a:ext cx="3114675" cy="459908"/>
          </a:xfrm>
          <a:prstGeom prst="roundRect">
            <a:avLst/>
          </a:prstGeom>
          <a:solidFill>
            <a:srgbClr val="86B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>
                <a:solidFill>
                  <a:srgbClr val="02304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Resultado: -</a:t>
            </a:r>
          </a:p>
        </p:txBody>
      </p:sp>
    </p:spTree>
    <p:extLst>
      <p:ext uri="{BB962C8B-B14F-4D97-AF65-F5344CB8AC3E}">
        <p14:creationId xmlns:p14="http://schemas.microsoft.com/office/powerpoint/2010/main" val="2516550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9F8AF-0FB8-ECFB-0441-06F912A31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4775ABA5-886D-C6FB-C362-E15B5A012C52}"/>
              </a:ext>
            </a:extLst>
          </p:cNvPr>
          <p:cNvSpPr/>
          <p:nvPr/>
        </p:nvSpPr>
        <p:spPr>
          <a:xfrm>
            <a:off x="0" y="6418998"/>
            <a:ext cx="12192000" cy="459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4EB2E3E6-87AB-F379-283A-E419343C86D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48083" y="6439902"/>
            <a:ext cx="690117" cy="388191"/>
          </a:xfrm>
          <a:prstGeom prst="rect">
            <a:avLst/>
          </a:prstGeom>
        </p:spPr>
      </p:pic>
      <p:sp>
        <p:nvSpPr>
          <p:cNvPr id="8" name="Título 6">
            <a:extLst>
              <a:ext uri="{FF2B5EF4-FFF2-40B4-BE49-F238E27FC236}">
                <a16:creationId xmlns:a16="http://schemas.microsoft.com/office/drawing/2014/main" id="{3D7F6ACE-3E04-8936-4C52-C9A55AEBD8A4}"/>
              </a:ext>
            </a:extLst>
          </p:cNvPr>
          <p:cNvSpPr txBox="1">
            <a:spLocks/>
          </p:cNvSpPr>
          <p:nvPr/>
        </p:nvSpPr>
        <p:spPr>
          <a:xfrm>
            <a:off x="916673" y="151872"/>
            <a:ext cx="10084358" cy="13708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Suporte à concepção de políticas públicas (PP)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330729AA-9AA3-0FA2-65EE-5EDD2079FC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28494" y="1522040"/>
                <a:ext cx="9460688" cy="40011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  <a:defRPr/>
                </a:pPr>
                <a:r>
                  <a:rPr lang="pt-BR" altLang="pt-BR" sz="2000" b="1">
                    <a:solidFill>
                      <a:srgbClr val="002060"/>
                    </a:solidFill>
                    <a:latin typeface="+mn-lt"/>
                    <a:ea typeface="Tahoma" panose="020B0604030504040204" pitchFamily="34" charset="0"/>
                    <a:cs typeface="Tahoma" panose="020B0604030504040204" pitchFamily="34" charset="0"/>
                  </a:rPr>
                  <a:t>PP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altLang="pt-BR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pt-BR" altLang="pt-BR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𝟔𝟎</m:t>
                        </m:r>
                        <m:r>
                          <a:rPr lang="pt-BR" altLang="pt-BR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% ×</m:t>
                        </m:r>
                        <m:sSub>
                          <m:sSubPr>
                            <m:ctrlPr>
                              <a:rPr lang="pt-BR" altLang="pt-BR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pt-BR" altLang="pt-BR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𝑷𝑨</m:t>
                            </m:r>
                          </m:e>
                          <m:sub>
                            <m:r>
                              <a:rPr lang="pt-BR" altLang="pt-BR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𝑴𝑴𝑬</m:t>
                            </m:r>
                          </m:sub>
                        </m:sSub>
                      </m:e>
                    </m:d>
                    <m:r>
                      <a:rPr lang="pt-BR" altLang="pt-BR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d>
                      <m:dPr>
                        <m:ctrlPr>
                          <a:rPr lang="pt-BR" altLang="pt-BR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pt-BR" altLang="pt-BR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𝟒𝟎</m:t>
                        </m:r>
                        <m:r>
                          <a:rPr lang="pt-BR" altLang="pt-BR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% × </m:t>
                        </m:r>
                        <m:sSub>
                          <m:sSubPr>
                            <m:ctrlPr>
                              <a:rPr lang="pt-BR" altLang="pt-BR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pt-BR" altLang="pt-BR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𝑷𝑨</m:t>
                            </m:r>
                          </m:e>
                          <m:sub>
                            <m:r>
                              <a:rPr lang="pt-BR" altLang="pt-BR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𝑶𝑼𝑻𝑹𝑶𝑺</m:t>
                            </m:r>
                          </m:sub>
                        </m:sSub>
                      </m:e>
                    </m:d>
                  </m:oMath>
                </a14:m>
                <a:endParaRPr lang="pt-BR" altLang="pt-BR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330729AA-9AA3-0FA2-65EE-5EDD2079F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8494" y="1522040"/>
                <a:ext cx="9460688" cy="400110"/>
              </a:xfrm>
              <a:prstGeom prst="rect">
                <a:avLst/>
              </a:prstGeom>
              <a:blipFill>
                <a:blip r:embed="rId4"/>
                <a:stretch>
                  <a:fillRect t="-9231" b="-276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ela 16">
            <a:extLst>
              <a:ext uri="{FF2B5EF4-FFF2-40B4-BE49-F238E27FC236}">
                <a16:creationId xmlns:a16="http://schemas.microsoft.com/office/drawing/2014/main" id="{AC28E1DF-90B2-BE12-DB1F-AB0CD6D69C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296739"/>
              </p:ext>
            </p:extLst>
          </p:nvPr>
        </p:nvGraphicFramePr>
        <p:xfrm>
          <a:off x="364196" y="2209598"/>
          <a:ext cx="11189312" cy="374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94656">
                  <a:extLst>
                    <a:ext uri="{9D8B030D-6E8A-4147-A177-3AD203B41FA5}">
                      <a16:colId xmlns:a16="http://schemas.microsoft.com/office/drawing/2014/main" val="4178535086"/>
                    </a:ext>
                  </a:extLst>
                </a:gridCol>
                <a:gridCol w="5594656">
                  <a:extLst>
                    <a:ext uri="{9D8B030D-6E8A-4147-A177-3AD203B41FA5}">
                      <a16:colId xmlns:a16="http://schemas.microsoft.com/office/drawing/2014/main" val="31229394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Descrição</a:t>
                      </a:r>
                    </a:p>
                    <a:p>
                      <a:r>
                        <a:rPr lang="pt-BR" altLang="pt-B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Percentual de atendimento, dentro do prazo pedido, de demandas extraordinárias do Ministério de Minas e Energia (MME), e de outros fóruns e instituições públicas atendidas pela EPE.</a:t>
                      </a:r>
                      <a:endParaRPr lang="pt-BR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>
                        <a:solidFill>
                          <a:schemeClr val="bg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551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Unidade de medida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Percentual (%)</a:t>
                      </a:r>
                      <a:r>
                        <a:rPr lang="pt-BR" altLang="pt-B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Periodicidade de mensuração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Anual.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256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Polaridade</a:t>
                      </a:r>
                    </a:p>
                    <a:p>
                      <a:r>
                        <a:rPr lang="pt-BR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Quanto maior, melhor.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Fonte dos dados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Monitoramento das demandas recebidas e seus prazos.</a:t>
                      </a:r>
                      <a:endParaRPr lang="pt-BR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879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Setor responsável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Gabinete da Presidência.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Valor de referência (2024)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92,59%</a:t>
                      </a:r>
                      <a:endParaRPr kumimoji="0" lang="pt-BR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508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Colaborador responsável</a:t>
                      </a:r>
                    </a:p>
                    <a:p>
                      <a:r>
                        <a:rPr lang="pt-BR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Francisco Victer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Meta (2025)</a:t>
                      </a:r>
                    </a:p>
                    <a:p>
                      <a:r>
                        <a:rPr lang="pt-BR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313041"/>
                  </a:ext>
                </a:extLst>
              </a:tr>
            </a:tbl>
          </a:graphicData>
        </a:graphic>
      </p:graphicFrame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6E8A0F47-87B7-5427-D305-F6737E238FA9}"/>
              </a:ext>
            </a:extLst>
          </p:cNvPr>
          <p:cNvSpPr/>
          <p:nvPr/>
        </p:nvSpPr>
        <p:spPr>
          <a:xfrm>
            <a:off x="10615843" y="1894499"/>
            <a:ext cx="1043589" cy="646312"/>
          </a:xfrm>
          <a:prstGeom prst="roundRect">
            <a:avLst/>
          </a:prstGeom>
          <a:solidFill>
            <a:srgbClr val="86B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02304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15%</a:t>
            </a:r>
          </a:p>
        </p:txBody>
      </p:sp>
      <p:sp>
        <p:nvSpPr>
          <p:cNvPr id="7" name="Retângulo: Cantos Arredondados 4">
            <a:extLst>
              <a:ext uri="{FF2B5EF4-FFF2-40B4-BE49-F238E27FC236}">
                <a16:creationId xmlns:a16="http://schemas.microsoft.com/office/drawing/2014/main" id="{2E4EA511-311C-6F26-484D-9C908B888EAF}"/>
              </a:ext>
            </a:extLst>
          </p:cNvPr>
          <p:cNvSpPr/>
          <p:nvPr/>
        </p:nvSpPr>
        <p:spPr>
          <a:xfrm>
            <a:off x="8412695" y="5959090"/>
            <a:ext cx="3114675" cy="459908"/>
          </a:xfrm>
          <a:prstGeom prst="roundRect">
            <a:avLst/>
          </a:prstGeom>
          <a:solidFill>
            <a:srgbClr val="86B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>
                <a:solidFill>
                  <a:srgbClr val="02304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Resultado: -</a:t>
            </a:r>
          </a:p>
        </p:txBody>
      </p:sp>
    </p:spTree>
    <p:extLst>
      <p:ext uri="{BB962C8B-B14F-4D97-AF65-F5344CB8AC3E}">
        <p14:creationId xmlns:p14="http://schemas.microsoft.com/office/powerpoint/2010/main" val="2865126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D44AB-0616-CF58-C380-935B56C3C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5C98CA1-804C-EDCD-6489-60542F8D829B}"/>
              </a:ext>
            </a:extLst>
          </p:cNvPr>
          <p:cNvSpPr/>
          <p:nvPr/>
        </p:nvSpPr>
        <p:spPr>
          <a:xfrm>
            <a:off x="0" y="6418998"/>
            <a:ext cx="12192000" cy="459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8CFC5DF7-5EFB-97D2-0B02-88E2574F68D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48083" y="6439902"/>
            <a:ext cx="690117" cy="388191"/>
          </a:xfrm>
          <a:prstGeom prst="rect">
            <a:avLst/>
          </a:prstGeom>
        </p:spPr>
      </p:pic>
      <p:sp>
        <p:nvSpPr>
          <p:cNvPr id="8" name="Título 6">
            <a:extLst>
              <a:ext uri="{FF2B5EF4-FFF2-40B4-BE49-F238E27FC236}">
                <a16:creationId xmlns:a16="http://schemas.microsoft.com/office/drawing/2014/main" id="{7526614F-20DC-B785-6A67-BB77E5929411}"/>
              </a:ext>
            </a:extLst>
          </p:cNvPr>
          <p:cNvSpPr txBox="1">
            <a:spLocks/>
          </p:cNvSpPr>
          <p:nvPr/>
        </p:nvSpPr>
        <p:spPr>
          <a:xfrm>
            <a:off x="916673" y="151872"/>
            <a:ext cx="10084358" cy="13708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Percentual de satisfação geral (PSG)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C9AAFF8E-191D-C579-AD59-4527B87CF0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5656" y="1421633"/>
                <a:ext cx="9460688" cy="40011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  <a:defRPr/>
                </a:pPr>
                <a:r>
                  <a:rPr lang="pt-BR" altLang="pt-BR" sz="2000" b="1">
                    <a:solidFill>
                      <a:srgbClr val="002060"/>
                    </a:solidFill>
                    <a:latin typeface="+mn-lt"/>
                    <a:ea typeface="Tahoma" panose="020B0604030504040204" pitchFamily="34" charset="0"/>
                    <a:cs typeface="Tahoma" panose="020B0604030504040204" pitchFamily="34" charset="0"/>
                  </a:rPr>
                  <a:t>PSG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altLang="pt-BR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pt-BR" altLang="pt-BR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𝟖𝟎</m:t>
                        </m:r>
                        <m:r>
                          <a:rPr lang="pt-BR" altLang="pt-BR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% ×</m:t>
                        </m:r>
                        <m:sSub>
                          <m:sSubPr>
                            <m:ctrlPr>
                              <a:rPr lang="pt-BR" altLang="pt-BR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pt-BR" altLang="pt-BR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𝑷𝑺</m:t>
                            </m:r>
                          </m:e>
                          <m:sub>
                            <m:r>
                              <a:rPr lang="pt-BR" altLang="pt-BR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𝑴𝑴𝑬</m:t>
                            </m:r>
                          </m:sub>
                        </m:sSub>
                      </m:e>
                    </m:d>
                    <m:r>
                      <a:rPr lang="pt-BR" altLang="pt-BR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+(</m:t>
                    </m:r>
                    <m:r>
                      <a:rPr lang="pt-BR" altLang="pt-BR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𝟐𝟎</m:t>
                    </m:r>
                    <m:r>
                      <a:rPr lang="pt-BR" altLang="pt-BR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% × </m:t>
                    </m:r>
                    <m:sSub>
                      <m:sSubPr>
                        <m:ctrlPr>
                          <a:rPr lang="pt-BR" altLang="pt-BR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pt-BR" altLang="pt-BR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𝑷𝑺</m:t>
                        </m:r>
                      </m:e>
                      <m:sub>
                        <m:r>
                          <a:rPr lang="pt-BR" altLang="pt-BR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𝑪𝑶𝑵𝑪𝑬𝑷𝑬</m:t>
                        </m:r>
                      </m:sub>
                    </m:sSub>
                    <m:r>
                      <a:rPr lang="pt-BR" altLang="pt-BR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pt-BR" altLang="pt-BR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C9AAFF8E-191D-C579-AD59-4527B87CF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5656" y="1421633"/>
                <a:ext cx="9460688" cy="400110"/>
              </a:xfrm>
              <a:prstGeom prst="rect">
                <a:avLst/>
              </a:prstGeom>
              <a:blipFill>
                <a:blip r:embed="rId4"/>
                <a:stretch>
                  <a:fillRect t="-7576" b="-257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ela 16">
            <a:extLst>
              <a:ext uri="{FF2B5EF4-FFF2-40B4-BE49-F238E27FC236}">
                <a16:creationId xmlns:a16="http://schemas.microsoft.com/office/drawing/2014/main" id="{940705D8-ABAC-D86C-FB4E-CCC1145E24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778364"/>
              </p:ext>
            </p:extLst>
          </p:nvPr>
        </p:nvGraphicFramePr>
        <p:xfrm>
          <a:off x="501344" y="1867902"/>
          <a:ext cx="11189312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94656">
                  <a:extLst>
                    <a:ext uri="{9D8B030D-6E8A-4147-A177-3AD203B41FA5}">
                      <a16:colId xmlns:a16="http://schemas.microsoft.com/office/drawing/2014/main" val="4178535086"/>
                    </a:ext>
                  </a:extLst>
                </a:gridCol>
                <a:gridCol w="5594656">
                  <a:extLst>
                    <a:ext uri="{9D8B030D-6E8A-4147-A177-3AD203B41FA5}">
                      <a16:colId xmlns:a16="http://schemas.microsoft.com/office/drawing/2014/main" val="31229394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Descrição</a:t>
                      </a:r>
                    </a:p>
                    <a:p>
                      <a:r>
                        <a:rPr lang="pt-BR" altLang="pt-B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Percentual de satisfação do Ministério de Minas e Energia (MME) e do percentual de satisfação dos membros do Conselho Consultivo da EPE (CONCEPE) aos produtos e serviços oferecidos pela EPE em 2025.</a:t>
                      </a:r>
                      <a:endParaRPr lang="pt-BR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>
                        <a:solidFill>
                          <a:schemeClr val="bg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551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Unidade de medida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Percentual (%)</a:t>
                      </a:r>
                      <a:r>
                        <a:rPr lang="pt-BR" altLang="pt-B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Periodicidade de mensuração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Anual.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256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Polaridade</a:t>
                      </a:r>
                    </a:p>
                    <a:p>
                      <a:r>
                        <a:rPr lang="pt-BR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Quanto maior, melhor.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Fonte dos dados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Formulários padronizados com perguntas estruturadas para membros do MME e do CONCEPE.</a:t>
                      </a:r>
                      <a:endParaRPr lang="pt-BR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879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Setor responsável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Assessoria da Presidência (nota MME) e Secretaria Geral (nota CONCEPE).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Valor de referência (</a:t>
                      </a:r>
                      <a:r>
                        <a:rPr lang="pt-BR" b="1" dirty="0">
                          <a:solidFill>
                            <a:srgbClr val="F26419"/>
                          </a:solidFill>
                          <a:latin typeface="+mn-lt"/>
                          <a:ea typeface="Tahoma"/>
                          <a:cs typeface="Tahoma"/>
                        </a:rPr>
                        <a:t>2020, 2021, 2023 e 2024</a:t>
                      </a:r>
                      <a:r>
                        <a:rPr lang="pt-BR" b="1" dirty="0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89%</a:t>
                      </a:r>
                      <a:endParaRPr kumimoji="0" lang="pt-BR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508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Área responsável</a:t>
                      </a:r>
                    </a:p>
                    <a:p>
                      <a:r>
                        <a:rPr lang="pt-BR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Fernanda Ferreira e João Pedro Rodrigues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Meta (2024)</a:t>
                      </a:r>
                    </a:p>
                    <a:p>
                      <a:r>
                        <a:rPr lang="pt-BR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313041"/>
                  </a:ext>
                </a:extLst>
              </a:tr>
            </a:tbl>
          </a:graphicData>
        </a:graphic>
      </p:graphicFrame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2EC6DEB6-0BC9-427B-AE10-F49ED0016B04}"/>
              </a:ext>
            </a:extLst>
          </p:cNvPr>
          <p:cNvSpPr/>
          <p:nvPr/>
        </p:nvSpPr>
        <p:spPr>
          <a:xfrm>
            <a:off x="10711525" y="1544746"/>
            <a:ext cx="1043589" cy="646312"/>
          </a:xfrm>
          <a:prstGeom prst="roundRect">
            <a:avLst/>
          </a:prstGeom>
          <a:solidFill>
            <a:srgbClr val="86B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>
                <a:solidFill>
                  <a:srgbClr val="02304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5%</a:t>
            </a:r>
          </a:p>
        </p:txBody>
      </p:sp>
      <p:sp>
        <p:nvSpPr>
          <p:cNvPr id="7" name="Retângulo: Cantos Arredondados 4">
            <a:extLst>
              <a:ext uri="{FF2B5EF4-FFF2-40B4-BE49-F238E27FC236}">
                <a16:creationId xmlns:a16="http://schemas.microsoft.com/office/drawing/2014/main" id="{2557E671-5F18-0DAA-ABB2-BC93BFAB1458}"/>
              </a:ext>
            </a:extLst>
          </p:cNvPr>
          <p:cNvSpPr/>
          <p:nvPr/>
        </p:nvSpPr>
        <p:spPr>
          <a:xfrm>
            <a:off x="8467725" y="5912931"/>
            <a:ext cx="3114675" cy="459908"/>
          </a:xfrm>
          <a:prstGeom prst="roundRect">
            <a:avLst/>
          </a:prstGeom>
          <a:solidFill>
            <a:srgbClr val="86B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>
                <a:solidFill>
                  <a:srgbClr val="02304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Resultado: -</a:t>
            </a:r>
          </a:p>
        </p:txBody>
      </p:sp>
    </p:spTree>
    <p:extLst>
      <p:ext uri="{BB962C8B-B14F-4D97-AF65-F5344CB8AC3E}">
        <p14:creationId xmlns:p14="http://schemas.microsoft.com/office/powerpoint/2010/main" val="2131996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98ECB-EC7E-20EB-B2C3-2AC1E5E2C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B9CA054-D048-DC35-5AB9-C72D20B9DCA0}"/>
              </a:ext>
            </a:extLst>
          </p:cNvPr>
          <p:cNvSpPr/>
          <p:nvPr/>
        </p:nvSpPr>
        <p:spPr>
          <a:xfrm>
            <a:off x="0" y="6439903"/>
            <a:ext cx="12192000" cy="418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D1207BB2-C6A9-3FE4-8533-D18BE5BE4D3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48083" y="6439902"/>
            <a:ext cx="690117" cy="388191"/>
          </a:xfrm>
          <a:prstGeom prst="rect">
            <a:avLst/>
          </a:prstGeom>
        </p:spPr>
      </p:pic>
      <p:sp>
        <p:nvSpPr>
          <p:cNvPr id="8" name="Título 6">
            <a:extLst>
              <a:ext uri="{FF2B5EF4-FFF2-40B4-BE49-F238E27FC236}">
                <a16:creationId xmlns:a16="http://schemas.microsoft.com/office/drawing/2014/main" id="{15B1FF77-C892-00CA-E310-120D2DFC7E8D}"/>
              </a:ext>
            </a:extLst>
          </p:cNvPr>
          <p:cNvSpPr txBox="1">
            <a:spLocks/>
          </p:cNvSpPr>
          <p:nvPr/>
        </p:nvSpPr>
        <p:spPr>
          <a:xfrm>
            <a:off x="824088" y="316754"/>
            <a:ext cx="10612261" cy="73146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Próximos passos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E875FF3-7D46-8E7A-88A5-5951FB39C9E7}"/>
              </a:ext>
            </a:extLst>
          </p:cNvPr>
          <p:cNvSpPr txBox="1"/>
          <p:nvPr/>
        </p:nvSpPr>
        <p:spPr>
          <a:xfrm>
            <a:off x="550741" y="1391037"/>
            <a:ext cx="11024892" cy="47089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just" fontAlgn="auto">
              <a:spcBef>
                <a:spcPts val="0"/>
              </a:spcBef>
              <a:spcAft>
                <a:spcPts val="1800"/>
              </a:spcAft>
              <a:buClr>
                <a:schemeClr val="accent4">
                  <a:lumMod val="20000"/>
                  <a:lumOff val="80000"/>
                </a:scheme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2000" dirty="0">
                <a:solidFill>
                  <a:srgbClr val="1E294E"/>
                </a:solidFill>
                <a:ea typeface="Tahoma"/>
                <a:cs typeface="Tahoma"/>
              </a:rPr>
              <a:t>Manifestação favorável da Diretoria Executiva;</a:t>
            </a:r>
            <a:endParaRPr lang="pt-BR" dirty="0"/>
          </a:p>
          <a:p>
            <a:pPr marL="342900" indent="-342900" algn="just">
              <a:spcAft>
                <a:spcPts val="1800"/>
              </a:spcAft>
              <a:buClr>
                <a:schemeClr val="accent4">
                  <a:lumMod val="20000"/>
                  <a:lumOff val="8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rgbClr val="1E294E"/>
                </a:solidFill>
                <a:ea typeface="Tahoma"/>
                <a:cs typeface="Tahoma"/>
              </a:rPr>
              <a:t>Alinhamento da proposta junto ao MME;</a:t>
            </a:r>
          </a:p>
          <a:p>
            <a:pPr marL="342900" marR="0" lvl="0" indent="-342900" algn="just" fontAlgn="auto">
              <a:spcBef>
                <a:spcPts val="0"/>
              </a:spcBef>
              <a:spcAft>
                <a:spcPts val="1800"/>
              </a:spcAft>
              <a:buClr>
                <a:schemeClr val="accent4">
                  <a:lumMod val="20000"/>
                  <a:lumOff val="80000"/>
                </a:scheme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2000" dirty="0">
                <a:solidFill>
                  <a:srgbClr val="1E294E"/>
                </a:solidFill>
                <a:ea typeface="Tahoma"/>
                <a:cs typeface="Tahoma"/>
              </a:rPr>
              <a:t>Apresentação da proposta da empresa para o Conselho de Administração;</a:t>
            </a:r>
          </a:p>
          <a:p>
            <a:pPr marL="342900" indent="-342900" algn="just">
              <a:spcAft>
                <a:spcPts val="1800"/>
              </a:spcAft>
              <a:buClr>
                <a:schemeClr val="accent4">
                  <a:lumMod val="20000"/>
                  <a:lumOff val="80000"/>
                </a:schemeClr>
              </a:buClr>
              <a:buFont typeface="Arial" panose="05000000000000000000" pitchFamily="2" charset="2"/>
              <a:buChar char="•"/>
              <a:defRPr/>
            </a:pPr>
            <a:r>
              <a:rPr lang="pt-BR" sz="2000" dirty="0">
                <a:solidFill>
                  <a:srgbClr val="1E294E"/>
                </a:solidFill>
                <a:ea typeface="Tahoma"/>
                <a:cs typeface="Tahoma"/>
              </a:rPr>
              <a:t>Encaminhamento à SEST pelo MME, após análise e manifestação de sua competência;</a:t>
            </a:r>
          </a:p>
          <a:p>
            <a:pPr marL="342900" indent="-342900" algn="just">
              <a:spcAft>
                <a:spcPts val="1800"/>
              </a:spcAft>
              <a:buClr>
                <a:schemeClr val="accent4">
                  <a:lumMod val="20000"/>
                  <a:lumOff val="80000"/>
                </a:schemeClr>
              </a:buClr>
              <a:buFont typeface="Arial" panose="05000000000000000000" pitchFamily="2" charset="2"/>
              <a:buChar char="•"/>
              <a:defRPr/>
            </a:pPr>
            <a:r>
              <a:rPr lang="pt-BR" sz="2000" dirty="0">
                <a:solidFill>
                  <a:srgbClr val="1E294E"/>
                </a:solidFill>
                <a:ea typeface="Tahoma"/>
                <a:cs typeface="Tahoma"/>
              </a:rPr>
              <a:t>Manifestação da SEST, nos termos de sua competência;</a:t>
            </a:r>
          </a:p>
          <a:p>
            <a:pPr marL="342900" indent="-342900" algn="just">
              <a:spcAft>
                <a:spcPts val="1800"/>
              </a:spcAft>
              <a:buClr>
                <a:schemeClr val="accent4">
                  <a:lumMod val="20000"/>
                  <a:lumOff val="80000"/>
                </a:schemeClr>
              </a:buClr>
              <a:buFont typeface="Arial" panose="05000000000000000000" pitchFamily="2" charset="2"/>
              <a:buChar char="•"/>
              <a:defRPr/>
            </a:pPr>
            <a:r>
              <a:rPr lang="pt-BR" sz="2000" dirty="0">
                <a:solidFill>
                  <a:srgbClr val="1E294E"/>
                </a:solidFill>
                <a:ea typeface="Tahoma"/>
                <a:cs typeface="Tahoma"/>
              </a:rPr>
              <a:t>Parecer da auditoria interna.</a:t>
            </a:r>
          </a:p>
          <a:p>
            <a:pPr marL="342900" indent="-342900" algn="just">
              <a:spcAft>
                <a:spcPts val="1800"/>
              </a:spcAft>
              <a:buClr>
                <a:schemeClr val="accent4">
                  <a:lumMod val="20000"/>
                  <a:lumOff val="80000"/>
                </a:schemeClr>
              </a:buClr>
              <a:buFont typeface="Arial" panose="05000000000000000000" pitchFamily="2" charset="2"/>
              <a:buChar char="•"/>
              <a:defRPr/>
            </a:pPr>
            <a:r>
              <a:rPr lang="pt-BR" sz="2000" dirty="0">
                <a:solidFill>
                  <a:srgbClr val="1E294E"/>
                </a:solidFill>
                <a:ea typeface="Tahoma"/>
                <a:cs typeface="Tahoma"/>
              </a:rPr>
              <a:t>Apresentação dos resultados ao COAUD</a:t>
            </a:r>
          </a:p>
          <a:p>
            <a:pPr marL="342900" indent="-342900" algn="just">
              <a:spcAft>
                <a:spcPts val="1800"/>
              </a:spcAft>
              <a:buClr>
                <a:schemeClr val="accent4">
                  <a:lumMod val="20000"/>
                  <a:lumOff val="80000"/>
                </a:schemeClr>
              </a:buClr>
              <a:buFont typeface="Arial" panose="05000000000000000000" pitchFamily="2" charset="2"/>
              <a:buChar char="•"/>
              <a:defRPr/>
            </a:pPr>
            <a:r>
              <a:rPr lang="pt-BR" sz="2000" dirty="0">
                <a:solidFill>
                  <a:srgbClr val="1E294E"/>
                </a:solidFill>
                <a:highlight>
                  <a:srgbClr val="00FF00"/>
                </a:highlight>
                <a:ea typeface="Tahoma"/>
                <a:cs typeface="Tahoma"/>
              </a:rPr>
              <a:t>Ratificação e aprovação do programa pelo Conselho de Administração;</a:t>
            </a:r>
          </a:p>
          <a:p>
            <a:pPr marL="342900" marR="0" lvl="0" indent="-342900" algn="just" fontAlgn="auto">
              <a:spcBef>
                <a:spcPts val="0"/>
              </a:spcBef>
              <a:spcAft>
                <a:spcPts val="1800"/>
              </a:spcAft>
              <a:buClr>
                <a:schemeClr val="accent4">
                  <a:lumMod val="20000"/>
                  <a:lumOff val="80000"/>
                </a:schemeClr>
              </a:buClr>
              <a:buSzTx/>
              <a:buFont typeface="Arial" panose="05000000000000000000" pitchFamily="2" charset="2"/>
              <a:buChar char="•"/>
              <a:tabLst/>
              <a:defRPr/>
            </a:pPr>
            <a:r>
              <a:rPr lang="pt-BR" sz="2000" dirty="0">
                <a:solidFill>
                  <a:srgbClr val="1E294E"/>
                </a:solidFill>
                <a:ea typeface="Tahoma"/>
                <a:cs typeface="Tahoma"/>
              </a:rPr>
              <a:t>Submissão à Assembleia Geral (art. 49, XXXVII do Estatuto da EPE); </a:t>
            </a:r>
          </a:p>
        </p:txBody>
      </p:sp>
    </p:spTree>
    <p:extLst>
      <p:ext uri="{BB962C8B-B14F-4D97-AF65-F5344CB8AC3E}">
        <p14:creationId xmlns:p14="http://schemas.microsoft.com/office/powerpoint/2010/main" val="1685063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0DBCA-BB7B-A8D5-8632-D14421BE4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2168D630-8305-6F44-3484-42FFD7DFFD80}"/>
              </a:ext>
            </a:extLst>
          </p:cNvPr>
          <p:cNvSpPr txBox="1"/>
          <p:nvPr/>
        </p:nvSpPr>
        <p:spPr>
          <a:xfrm>
            <a:off x="550741" y="303841"/>
            <a:ext cx="965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srgbClr val="00204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Orientações da SEST para o RVA 202</a:t>
            </a:r>
            <a:r>
              <a:rPr lang="pt-BR" sz="2400" b="1">
                <a:solidFill>
                  <a:srgbClr val="0020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pt-BR" sz="2400" b="1" i="0" u="none" strike="noStrike" kern="1200" cap="none" spc="0" normalizeH="0" baseline="0" noProof="0">
              <a:ln>
                <a:noFill/>
              </a:ln>
              <a:solidFill>
                <a:srgbClr val="00204D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Imagem 22" descr="Gráfico, Gráfico de barras&#10;&#10;Descrição gerada automaticamente">
            <a:extLst>
              <a:ext uri="{FF2B5EF4-FFF2-40B4-BE49-F238E27FC236}">
                <a16:creationId xmlns:a16="http://schemas.microsoft.com/office/drawing/2014/main" id="{928FE2FB-4AE3-A19B-7C7E-8D484A3ED0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50"/>
          <a:stretch/>
        </p:blipFill>
        <p:spPr>
          <a:xfrm>
            <a:off x="550742" y="865249"/>
            <a:ext cx="11090516" cy="45719"/>
          </a:xfrm>
          <a:prstGeom prst="rect">
            <a:avLst/>
          </a:prstGeom>
        </p:spPr>
      </p:pic>
      <p:pic>
        <p:nvPicPr>
          <p:cNvPr id="8" name="Imagem 7" descr="Logotipo, nome da empresa&#10;&#10;Descrição gerada automaticamente">
            <a:extLst>
              <a:ext uri="{FF2B5EF4-FFF2-40B4-BE49-F238E27FC236}">
                <a16:creationId xmlns:a16="http://schemas.microsoft.com/office/drawing/2014/main" id="{A97AE674-D269-D538-2D7A-6BD7157AC5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726" y="285777"/>
            <a:ext cx="907907" cy="53297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F74BA66-F02C-4631-E2DB-21BEC3FF0034}"/>
              </a:ext>
            </a:extLst>
          </p:cNvPr>
          <p:cNvSpPr txBox="1"/>
          <p:nvPr/>
        </p:nvSpPr>
        <p:spPr>
          <a:xfrm>
            <a:off x="341523" y="1410159"/>
            <a:ext cx="1123411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Somente serão aceitos indicadores que demonstrem </a:t>
            </a:r>
            <a:r>
              <a:rPr lang="pt-B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resultados que ultrapassem àqueles previstos no ordenamento jurídico</a:t>
            </a: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demonstrando esforço considerável e relevante da empresa estatal federal, em alinhamento com a política pública definida;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Pelo menos 1 (um) indicador de desempenho econômico-financeiro, cujo objetivo seja não apenas mensurar, mas também </a:t>
            </a:r>
            <a:r>
              <a:rPr lang="pt-B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otimizar as despesas operacionais e/ou administrativas</a:t>
            </a: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permitindo gestão mais eficiente dos recursos, com horizonte de longo prazo;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indicadores deverão ser baseados em </a:t>
            </a:r>
            <a:r>
              <a:rPr lang="pt-B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dados e fontes acessíveis e fidedignas</a:t>
            </a: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quando possível, discriminando-se as variáveis que compõem a respectiva fórmula.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805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95914-BD5F-C534-4B8C-241249D27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039903CC-11FA-543A-E913-F6060FC9FCD8}"/>
              </a:ext>
            </a:extLst>
          </p:cNvPr>
          <p:cNvSpPr txBox="1"/>
          <p:nvPr/>
        </p:nvSpPr>
        <p:spPr>
          <a:xfrm>
            <a:off x="550741" y="303841"/>
            <a:ext cx="965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04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Linha do tempo</a:t>
            </a:r>
          </a:p>
        </p:txBody>
      </p:sp>
      <p:pic>
        <p:nvPicPr>
          <p:cNvPr id="23" name="Imagem 22" descr="Gráfico, Gráfico de barras&#10;&#10;Descrição gerada automaticamente">
            <a:extLst>
              <a:ext uri="{FF2B5EF4-FFF2-40B4-BE49-F238E27FC236}">
                <a16:creationId xmlns:a16="http://schemas.microsoft.com/office/drawing/2014/main" id="{DE09293A-58DE-630C-6163-A353F70849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50"/>
          <a:stretch/>
        </p:blipFill>
        <p:spPr>
          <a:xfrm>
            <a:off x="550742" y="865249"/>
            <a:ext cx="11090516" cy="45719"/>
          </a:xfrm>
          <a:prstGeom prst="rect">
            <a:avLst/>
          </a:prstGeom>
        </p:spPr>
      </p:pic>
      <p:pic>
        <p:nvPicPr>
          <p:cNvPr id="8" name="Imagem 7" descr="Logotipo, nome da empresa&#10;&#10;Descrição gerada automaticamente">
            <a:extLst>
              <a:ext uri="{FF2B5EF4-FFF2-40B4-BE49-F238E27FC236}">
                <a16:creationId xmlns:a16="http://schemas.microsoft.com/office/drawing/2014/main" id="{B1AC2D93-E7BA-C729-D857-BB31751561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726" y="285777"/>
            <a:ext cx="907907" cy="53297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E32B1B1-75AF-2415-D66F-1A1A8BAD2F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0650" y="1283789"/>
            <a:ext cx="8991599" cy="505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9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65043-81E4-A01B-B180-235D3F819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971D42FF-3783-BEDF-EE01-5BE99586643C}"/>
              </a:ext>
            </a:extLst>
          </p:cNvPr>
          <p:cNvSpPr txBox="1"/>
          <p:nvPr/>
        </p:nvSpPr>
        <p:spPr>
          <a:xfrm>
            <a:off x="550741" y="303841"/>
            <a:ext cx="965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srgbClr val="00204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Orientações da SEST para o RVA 202</a:t>
            </a:r>
            <a:r>
              <a:rPr lang="pt-BR" sz="2400" b="1">
                <a:solidFill>
                  <a:srgbClr val="0020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pt-BR" sz="2400" b="1" i="0" u="none" strike="noStrike" kern="1200" cap="none" spc="0" normalizeH="0" baseline="0" noProof="0">
              <a:ln>
                <a:noFill/>
              </a:ln>
              <a:solidFill>
                <a:srgbClr val="00204D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Imagem 22" descr="Gráfico, Gráfico de barras&#10;&#10;Descrição gerada automaticamente">
            <a:extLst>
              <a:ext uri="{FF2B5EF4-FFF2-40B4-BE49-F238E27FC236}">
                <a16:creationId xmlns:a16="http://schemas.microsoft.com/office/drawing/2014/main" id="{1C22FA62-D5FC-BC60-A18B-7050EF8484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50"/>
          <a:stretch/>
        </p:blipFill>
        <p:spPr>
          <a:xfrm>
            <a:off x="550742" y="865249"/>
            <a:ext cx="11090516" cy="45719"/>
          </a:xfrm>
          <a:prstGeom prst="rect">
            <a:avLst/>
          </a:prstGeom>
        </p:spPr>
      </p:pic>
      <p:pic>
        <p:nvPicPr>
          <p:cNvPr id="8" name="Imagem 7" descr="Logotipo, nome da empresa&#10;&#10;Descrição gerada automaticamente">
            <a:extLst>
              <a:ext uri="{FF2B5EF4-FFF2-40B4-BE49-F238E27FC236}">
                <a16:creationId xmlns:a16="http://schemas.microsoft.com/office/drawing/2014/main" id="{4DCC7DE5-2217-0237-5F8B-F42FB87E08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726" y="285777"/>
            <a:ext cx="907907" cy="53297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0BA710D-08D8-2E47-DC29-640B3D2AE021}"/>
              </a:ext>
            </a:extLst>
          </p:cNvPr>
          <p:cNvSpPr txBox="1"/>
          <p:nvPr/>
        </p:nvSpPr>
        <p:spPr>
          <a:xfrm>
            <a:off x="341522" y="1247688"/>
            <a:ext cx="1141955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Dimensão Políticas Públicas</a:t>
            </a:r>
            <a:r>
              <a:rPr lang="pt-B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 Secretaria incentiva a inclusão, nesta dimensão, de indicador relacionado a </a:t>
            </a:r>
            <a:r>
              <a:rPr lang="pt-BR" sz="2000" u="sng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boas práticas nas áreas ambiental, social, e aos objetivos de desenvolvimento sustentável (ODS) </a:t>
            </a:r>
            <a:r>
              <a:rPr lang="pt-B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estabelecidos pela Organização das Nações Unidas;</a:t>
            </a:r>
          </a:p>
          <a:p>
            <a:endParaRPr lang="pt-BR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Dimensão Governança Corporativa</a:t>
            </a:r>
            <a:r>
              <a:rPr lang="pt-B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indicadores que permitam acompanhar aspectos relacionados à organização interna da empresa, suas instâncias e comitês, integridade e gestão de riscos, relação com atores internos e externos e adoção de boas práticas de governança corporativa;</a:t>
            </a:r>
          </a:p>
          <a:p>
            <a:endParaRPr lang="pt-BR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Dimensão Econômico-financeira</a:t>
            </a:r>
            <a:r>
              <a:rPr lang="pt-B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indicadores de desempenho que se constituam em elementos de medição da evolução das condições econômicas da organização no período avaliado, a exemplo de ações que envolvam execução de orçamentos destinados, gestão eficiente e sustentabilidade financeira.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otimizar as despesas operacionais e/ou administrativas, permitindo gestão mais eficiente dos recursos, com horizonte de longo prazo.</a:t>
            </a:r>
          </a:p>
        </p:txBody>
      </p:sp>
    </p:spTree>
    <p:extLst>
      <p:ext uri="{BB962C8B-B14F-4D97-AF65-F5344CB8AC3E}">
        <p14:creationId xmlns:p14="http://schemas.microsoft.com/office/powerpoint/2010/main" val="245061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F3378-22FD-6DD3-FBD9-BC116C3A1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6234ED8D-7788-20AD-55E9-178F7408FFBD}"/>
              </a:ext>
            </a:extLst>
          </p:cNvPr>
          <p:cNvSpPr txBox="1"/>
          <p:nvPr/>
        </p:nvSpPr>
        <p:spPr>
          <a:xfrm>
            <a:off x="550741" y="303841"/>
            <a:ext cx="965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04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Indicações do Conselho de Administração </a:t>
            </a:r>
          </a:p>
        </p:txBody>
      </p:sp>
      <p:pic>
        <p:nvPicPr>
          <p:cNvPr id="23" name="Imagem 22" descr="Gráfico, Gráfico de barras&#10;&#10;Descrição gerada automaticamente">
            <a:extLst>
              <a:ext uri="{FF2B5EF4-FFF2-40B4-BE49-F238E27FC236}">
                <a16:creationId xmlns:a16="http://schemas.microsoft.com/office/drawing/2014/main" id="{BD9F3036-7194-3796-E57E-C5D978032B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50"/>
          <a:stretch/>
        </p:blipFill>
        <p:spPr>
          <a:xfrm>
            <a:off x="550742" y="865249"/>
            <a:ext cx="11090516" cy="45719"/>
          </a:xfrm>
          <a:prstGeom prst="rect">
            <a:avLst/>
          </a:prstGeom>
        </p:spPr>
      </p:pic>
      <p:pic>
        <p:nvPicPr>
          <p:cNvPr id="8" name="Imagem 7" descr="Logotipo, nome da empresa&#10;&#10;Descrição gerada automaticamente">
            <a:extLst>
              <a:ext uri="{FF2B5EF4-FFF2-40B4-BE49-F238E27FC236}">
                <a16:creationId xmlns:a16="http://schemas.microsoft.com/office/drawing/2014/main" id="{CC41D86B-D6C8-0B1B-8625-DCB6FB3E5D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726" y="285777"/>
            <a:ext cx="907907" cy="53297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A1545DD-0848-4C94-0728-92A823808AA1}"/>
              </a:ext>
            </a:extLst>
          </p:cNvPr>
          <p:cNvSpPr txBox="1"/>
          <p:nvPr/>
        </p:nvSpPr>
        <p:spPr>
          <a:xfrm>
            <a:off x="341522" y="1247688"/>
            <a:ext cx="1141955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Aprovar a adesão da Empresa de Pesquisa Energética ao PNA 2025</a:t>
            </a:r>
            <a:br>
              <a:rPr lang="pt-B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t-BR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Alterações nos pesos dos indicadores do PNA 2025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Performance média do PNA 2025: de 20% → 30%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Suporte à concepção de políticas públicas: de 25% → 15%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Execução orçamentária da LOA 2024: de 15% → 13%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Empenhos não inscritos em restos a pagar: de 10% → 12%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Remover o Indicador de Sustentabilidade (5%) e realocar esses 5% para o indicador de Conformidade da SEST</a:t>
            </a:r>
            <a:b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t-B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Alterações nas metas dos indicadores: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Execução orçamentária da atividade-fim: meta de 93% → 95%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Performance média do PNA 2025: meta de 95% → 97%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Suporte à concepção de políticas públicas: meta de 90% → 93%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Satisfação Geral: meta de 87% → 91%</a:t>
            </a:r>
          </a:p>
        </p:txBody>
      </p:sp>
    </p:spTree>
    <p:extLst>
      <p:ext uri="{BB962C8B-B14F-4D97-AF65-F5344CB8AC3E}">
        <p14:creationId xmlns:p14="http://schemas.microsoft.com/office/powerpoint/2010/main" val="194128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F31D3-FA1E-E76C-9318-EAEFE6C8A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EA1F35C2-1825-0196-3B78-F9ADAE963823}"/>
              </a:ext>
            </a:extLst>
          </p:cNvPr>
          <p:cNvSpPr txBox="1"/>
          <p:nvPr/>
        </p:nvSpPr>
        <p:spPr>
          <a:xfrm>
            <a:off x="550741" y="303841"/>
            <a:ext cx="965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srgbClr val="00204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Indicadores avaliados no RVA 2025 da EPE</a:t>
            </a:r>
          </a:p>
        </p:txBody>
      </p:sp>
      <p:pic>
        <p:nvPicPr>
          <p:cNvPr id="23" name="Imagem 22" descr="Gráfico, Gráfico de barras&#10;&#10;Descrição gerada automaticamente">
            <a:extLst>
              <a:ext uri="{FF2B5EF4-FFF2-40B4-BE49-F238E27FC236}">
                <a16:creationId xmlns:a16="http://schemas.microsoft.com/office/drawing/2014/main" id="{8839B177-D136-0F15-C104-5FEB6F28EB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50"/>
          <a:stretch/>
        </p:blipFill>
        <p:spPr>
          <a:xfrm>
            <a:off x="550742" y="865249"/>
            <a:ext cx="11090516" cy="45719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448F535B-9C75-F160-8216-51B2320BADA3}"/>
              </a:ext>
            </a:extLst>
          </p:cNvPr>
          <p:cNvGrpSpPr/>
          <p:nvPr/>
        </p:nvGrpSpPr>
        <p:grpSpPr>
          <a:xfrm>
            <a:off x="305953" y="1131685"/>
            <a:ext cx="11580093" cy="5291948"/>
            <a:chOff x="356222" y="1003337"/>
            <a:chExt cx="11580093" cy="5291948"/>
          </a:xfrm>
        </p:grpSpPr>
        <p:sp>
          <p:nvSpPr>
            <p:cNvPr id="4" name="Retângulo: Cantos Arredondados 3">
              <a:extLst>
                <a:ext uri="{FF2B5EF4-FFF2-40B4-BE49-F238E27FC236}">
                  <a16:creationId xmlns:a16="http://schemas.microsoft.com/office/drawing/2014/main" id="{3EC18041-61E1-84C3-1FF6-F45BE574AE61}"/>
                </a:ext>
              </a:extLst>
            </p:cNvPr>
            <p:cNvSpPr/>
            <p:nvPr/>
          </p:nvSpPr>
          <p:spPr>
            <a:xfrm>
              <a:off x="356222" y="1440207"/>
              <a:ext cx="2175641" cy="2186152"/>
            </a:xfrm>
            <a:prstGeom prst="roundRect">
              <a:avLst/>
            </a:prstGeom>
            <a:solidFill>
              <a:srgbClr val="023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Percentual de performance média do PNA 2025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30%</a:t>
              </a:r>
              <a:endPara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A30EE6ED-9C3B-9FCF-F3B8-7B934E171CB6}"/>
                </a:ext>
              </a:extLst>
            </p:cNvPr>
            <p:cNvSpPr/>
            <p:nvPr/>
          </p:nvSpPr>
          <p:spPr>
            <a:xfrm>
              <a:off x="2673752" y="1440207"/>
              <a:ext cx="2175641" cy="2186152"/>
            </a:xfrm>
            <a:prstGeom prst="roundRect">
              <a:avLst/>
            </a:prstGeom>
            <a:solidFill>
              <a:srgbClr val="023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Percentual de </a:t>
              </a:r>
              <a:r>
                <a:rPr lang="pt-BR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</a:t>
              </a:r>
              <a:r>
                <a:rPr kumimoji="0" lang="pt-BR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atisfação</a:t>
              </a: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geral</a:t>
              </a:r>
              <a:endParaRPr lang="pt-BR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</a:t>
              </a:r>
            </a:p>
          </p:txBody>
        </p:sp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id="{924114CD-A0C1-52C9-3076-652678430B18}"/>
                </a:ext>
              </a:extLst>
            </p:cNvPr>
            <p:cNvSpPr/>
            <p:nvPr/>
          </p:nvSpPr>
          <p:spPr>
            <a:xfrm>
              <a:off x="4991282" y="1440207"/>
              <a:ext cx="2175641" cy="2186152"/>
            </a:xfrm>
            <a:prstGeom prst="roundRect">
              <a:avLst/>
            </a:prstGeom>
            <a:solidFill>
              <a:srgbClr val="023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Suporte à concepção de políticas públicas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15% </a:t>
              </a:r>
            </a:p>
          </p:txBody>
        </p:sp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id="{AAB0DB81-3FCE-6DDD-C825-0C15178F7FC7}"/>
                </a:ext>
              </a:extLst>
            </p:cNvPr>
            <p:cNvSpPr/>
            <p:nvPr/>
          </p:nvSpPr>
          <p:spPr>
            <a:xfrm>
              <a:off x="7449424" y="1458568"/>
              <a:ext cx="2175641" cy="2186152"/>
            </a:xfrm>
            <a:prstGeom prst="roundRect">
              <a:avLst/>
            </a:prstGeom>
            <a:solidFill>
              <a:srgbClr val="F6AE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Percentual de execução orçamentária e financeira da LOA 2024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13%</a:t>
              </a:r>
            </a:p>
          </p:txBody>
        </p:sp>
        <p:sp>
          <p:nvSpPr>
            <p:cNvPr id="14" name="Retângulo: Cantos Arredondados 13">
              <a:extLst>
                <a:ext uri="{FF2B5EF4-FFF2-40B4-BE49-F238E27FC236}">
                  <a16:creationId xmlns:a16="http://schemas.microsoft.com/office/drawing/2014/main" id="{F496E168-DBF8-9F35-55C2-D7650DDA2726}"/>
                </a:ext>
              </a:extLst>
            </p:cNvPr>
            <p:cNvSpPr/>
            <p:nvPr/>
          </p:nvSpPr>
          <p:spPr>
            <a:xfrm>
              <a:off x="9760674" y="1420927"/>
              <a:ext cx="2175641" cy="2186152"/>
            </a:xfrm>
            <a:prstGeom prst="roundRect">
              <a:avLst/>
            </a:prstGeom>
            <a:solidFill>
              <a:srgbClr val="F6AE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Percentual dos empenhos não inscritos em Restos a Pagar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12%</a:t>
              </a:r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EC017DFE-8D2E-9643-62C4-51E8DA4863E4}"/>
                </a:ext>
              </a:extLst>
            </p:cNvPr>
            <p:cNvSpPr txBox="1"/>
            <p:nvPr/>
          </p:nvSpPr>
          <p:spPr>
            <a:xfrm>
              <a:off x="2069409" y="1003337"/>
              <a:ext cx="34075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>
                  <a:ln>
                    <a:noFill/>
                  </a:ln>
                  <a:solidFill>
                    <a:srgbClr val="023047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Política pública (peso 50%)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7005043E-2A50-215B-BD47-E3390520C6D3}"/>
                </a:ext>
              </a:extLst>
            </p:cNvPr>
            <p:cNvSpPr txBox="1"/>
            <p:nvPr/>
          </p:nvSpPr>
          <p:spPr>
            <a:xfrm>
              <a:off x="7734685" y="1003337"/>
              <a:ext cx="40659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>
                  <a:ln>
                    <a:noFill/>
                  </a:ln>
                  <a:solidFill>
                    <a:srgbClr val="F6AE2D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Econômico-financeira (peso 30%)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A941B347-2FAD-F3FF-0F28-7B9AE2F032DB}"/>
                </a:ext>
              </a:extLst>
            </p:cNvPr>
            <p:cNvSpPr txBox="1"/>
            <p:nvPr/>
          </p:nvSpPr>
          <p:spPr>
            <a:xfrm>
              <a:off x="758675" y="3694527"/>
              <a:ext cx="60290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3658A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Governança, conformidade e transparência (peso 20%)</a:t>
              </a:r>
            </a:p>
          </p:txBody>
        </p:sp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D697E325-B601-AB31-682E-07B785DFA756}"/>
                </a:ext>
              </a:extLst>
            </p:cNvPr>
            <p:cNvSpPr/>
            <p:nvPr/>
          </p:nvSpPr>
          <p:spPr>
            <a:xfrm>
              <a:off x="1551532" y="4109133"/>
              <a:ext cx="2175641" cy="2186152"/>
            </a:xfrm>
            <a:prstGeom prst="roundRect">
              <a:avLst/>
            </a:prstGeom>
            <a:solidFill>
              <a:srgbClr val="3D6D90"/>
            </a:solidFill>
            <a:ln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Indicador de Transparência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5%</a:t>
              </a:r>
            </a:p>
          </p:txBody>
        </p:sp>
      </p:grpSp>
      <p:pic>
        <p:nvPicPr>
          <p:cNvPr id="8" name="Imagem 7" descr="Logotipo, nome da empresa&#10;&#10;Descrição gerada automaticamente">
            <a:extLst>
              <a:ext uri="{FF2B5EF4-FFF2-40B4-BE49-F238E27FC236}">
                <a16:creationId xmlns:a16="http://schemas.microsoft.com/office/drawing/2014/main" id="{2D2A5D72-55E3-9711-86B5-B4594E927A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726" y="285777"/>
            <a:ext cx="907907" cy="532973"/>
          </a:xfrm>
          <a:prstGeom prst="rect">
            <a:avLst/>
          </a:prstGeom>
        </p:spPr>
      </p:pic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24D5E766-365B-66A3-43BD-1C4337EF03ED}"/>
              </a:ext>
            </a:extLst>
          </p:cNvPr>
          <p:cNvSpPr/>
          <p:nvPr/>
        </p:nvSpPr>
        <p:spPr>
          <a:xfrm>
            <a:off x="3853192" y="4237481"/>
            <a:ext cx="2175641" cy="2186152"/>
          </a:xfrm>
          <a:prstGeom prst="roundRect">
            <a:avLst/>
          </a:prstGeom>
          <a:solidFill>
            <a:srgbClr val="3D6D90"/>
          </a:solidFill>
          <a:ln>
            <a:solidFill>
              <a:srgbClr val="0230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Indicador de Conformidade (IC-Sest)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>
                <a:solidFill>
                  <a:prstClr val="white"/>
                </a:solidFill>
                <a:latin typeface="Tahoma"/>
                <a:ea typeface="Tahoma"/>
                <a:cs typeface="Tahoma"/>
              </a:rPr>
              <a:t>15%</a:t>
            </a:r>
            <a:endParaRPr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6F6CDBCF-B2AD-8A4D-E40B-A893FB3C047B}"/>
              </a:ext>
            </a:extLst>
          </p:cNvPr>
          <p:cNvSpPr/>
          <p:nvPr/>
        </p:nvSpPr>
        <p:spPr>
          <a:xfrm>
            <a:off x="8490882" y="4237481"/>
            <a:ext cx="2175641" cy="2186152"/>
          </a:xfrm>
          <a:prstGeom prst="roundRect">
            <a:avLst/>
          </a:prstGeom>
          <a:solidFill>
            <a:srgbClr val="F6A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Percentual de execução orçamentária da atividade fim </a:t>
            </a:r>
            <a:endParaRPr lang="pt-BR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5%</a:t>
            </a:r>
          </a:p>
        </p:txBody>
      </p:sp>
    </p:spTree>
    <p:extLst>
      <p:ext uri="{BB962C8B-B14F-4D97-AF65-F5344CB8AC3E}">
        <p14:creationId xmlns:p14="http://schemas.microsoft.com/office/powerpoint/2010/main" val="111915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BD8C7-1750-8BAC-0685-25E98B634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2622C2E7-75A2-B212-30F6-A323A6F9B5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2911300" y="-1043221"/>
            <a:ext cx="6263351" cy="8944441"/>
          </a:xfrm>
          <a:prstGeom prst="rect">
            <a:avLst/>
          </a:prstGeom>
        </p:spPr>
      </p:pic>
      <p:pic>
        <p:nvPicPr>
          <p:cNvPr id="3" name="Imagem 2" descr="Desenho preto e branco&#10;&#10;Descrição gerada automaticamente com confiança média">
            <a:extLst>
              <a:ext uri="{FF2B5EF4-FFF2-40B4-BE49-F238E27FC236}">
                <a16:creationId xmlns:a16="http://schemas.microsoft.com/office/drawing/2014/main" id="{3BDB076E-7D59-A9B3-2D8E-66B72DAA4E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342" y="2273572"/>
            <a:ext cx="10084358" cy="1008435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DBE4605-611C-4746-2D94-2A9BC8C92FB8}"/>
              </a:ext>
            </a:extLst>
          </p:cNvPr>
          <p:cNvSpPr/>
          <p:nvPr/>
        </p:nvSpPr>
        <p:spPr>
          <a:xfrm>
            <a:off x="0" y="6439903"/>
            <a:ext cx="12192000" cy="418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FBC09C74-1AD9-1693-739F-4B3A6E12971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8083" y="6439902"/>
            <a:ext cx="690117" cy="388191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B0BA4D16-4C96-19C2-0A04-C274CF1FFEC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1789763"/>
            <a:ext cx="7736048" cy="3278474"/>
          </a:xfrm>
          <a:prstGeom prst="rect">
            <a:avLst/>
          </a:prstGeom>
        </p:spPr>
      </p:pic>
      <p:sp>
        <p:nvSpPr>
          <p:cNvPr id="8" name="Título 6">
            <a:extLst>
              <a:ext uri="{FF2B5EF4-FFF2-40B4-BE49-F238E27FC236}">
                <a16:creationId xmlns:a16="http://schemas.microsoft.com/office/drawing/2014/main" id="{138ACF52-4A94-E63C-36ED-C29429B63421}"/>
              </a:ext>
            </a:extLst>
          </p:cNvPr>
          <p:cNvSpPr txBox="1">
            <a:spLocks/>
          </p:cNvSpPr>
          <p:nvPr/>
        </p:nvSpPr>
        <p:spPr>
          <a:xfrm>
            <a:off x="916673" y="2326076"/>
            <a:ext cx="4913797" cy="220584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pt-BR"/>
              <a:t>DIMENSÃO </a:t>
            </a:r>
          </a:p>
          <a:p>
            <a:pPr>
              <a:lnSpc>
                <a:spcPct val="110000"/>
              </a:lnSpc>
            </a:pPr>
            <a:r>
              <a:rPr lang="pt-BR"/>
              <a:t>GOVERNANÇA,</a:t>
            </a:r>
          </a:p>
          <a:p>
            <a:pPr>
              <a:lnSpc>
                <a:spcPct val="110000"/>
              </a:lnSpc>
            </a:pPr>
            <a:r>
              <a:rPr lang="pt-BR"/>
              <a:t>CONFORMIDADE E</a:t>
            </a:r>
          </a:p>
          <a:p>
            <a:pPr>
              <a:lnSpc>
                <a:spcPct val="110000"/>
              </a:lnSpc>
            </a:pPr>
            <a:r>
              <a:rPr lang="pt-BR"/>
              <a:t>TRANSPARÊNCIA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A4790CA-9492-FB4D-BEDC-D792709E6EC0}"/>
              </a:ext>
            </a:extLst>
          </p:cNvPr>
          <p:cNvSpPr txBox="1"/>
          <p:nvPr/>
        </p:nvSpPr>
        <p:spPr>
          <a:xfrm>
            <a:off x="916673" y="6535268"/>
            <a:ext cx="38363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87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0B48C-24A5-282B-07E6-CCF19A26D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6E887475-ABD9-1D47-9EC4-A0C3F825D5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2911300" y="-1043221"/>
            <a:ext cx="6263351" cy="8944441"/>
          </a:xfrm>
          <a:prstGeom prst="rect">
            <a:avLst/>
          </a:prstGeom>
        </p:spPr>
      </p:pic>
      <p:pic>
        <p:nvPicPr>
          <p:cNvPr id="3" name="Imagem 2" descr="Desenho preto e branco&#10;&#10;Descrição gerada automaticamente com confiança média">
            <a:extLst>
              <a:ext uri="{FF2B5EF4-FFF2-40B4-BE49-F238E27FC236}">
                <a16:creationId xmlns:a16="http://schemas.microsoft.com/office/drawing/2014/main" id="{C4AFA90F-2913-4F6A-09A3-DB5436E61C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342" y="2273572"/>
            <a:ext cx="10084358" cy="1008435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7761B31-1B99-5500-CF6B-B69363B9A840}"/>
              </a:ext>
            </a:extLst>
          </p:cNvPr>
          <p:cNvSpPr/>
          <p:nvPr/>
        </p:nvSpPr>
        <p:spPr>
          <a:xfrm>
            <a:off x="0" y="6439903"/>
            <a:ext cx="12192000" cy="418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0ADFF1C0-97D1-317C-E802-2B52AAC0FF7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8083" y="6439902"/>
            <a:ext cx="690117" cy="388191"/>
          </a:xfrm>
          <a:prstGeom prst="rect">
            <a:avLst/>
          </a:prstGeom>
        </p:spPr>
      </p:pic>
      <p:sp>
        <p:nvSpPr>
          <p:cNvPr id="8" name="Título 6">
            <a:extLst>
              <a:ext uri="{FF2B5EF4-FFF2-40B4-BE49-F238E27FC236}">
                <a16:creationId xmlns:a16="http://schemas.microsoft.com/office/drawing/2014/main" id="{D8E73AEB-ACDE-C744-0F6E-259EC7A8CE02}"/>
              </a:ext>
            </a:extLst>
          </p:cNvPr>
          <p:cNvSpPr txBox="1">
            <a:spLocks/>
          </p:cNvSpPr>
          <p:nvPr/>
        </p:nvSpPr>
        <p:spPr>
          <a:xfrm>
            <a:off x="916673" y="151872"/>
            <a:ext cx="10084358" cy="13708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Indicador de Conformidade </a:t>
            </a:r>
            <a:r>
              <a:rPr lang="pt-BR" err="1"/>
              <a:t>Sest</a:t>
            </a:r>
            <a:r>
              <a:rPr lang="pt-BR"/>
              <a:t> (IC-</a:t>
            </a:r>
            <a:r>
              <a:rPr lang="pt-BR" err="1"/>
              <a:t>Sest</a:t>
            </a:r>
            <a:r>
              <a:rPr lang="pt-BR"/>
              <a:t>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50977F2-B4C9-6058-3AD6-422D29C39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1780" y="1553255"/>
            <a:ext cx="9460688" cy="7078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pt-BR" altLang="pt-BR" sz="2000" b="1">
                <a:solidFill>
                  <a:srgbClr val="02304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Indicador possui regulamento próprio, conforme divulgado pela Sest no Anexo III do OFÍCIO CIRCULAR SEI nº ???.</a:t>
            </a:r>
          </a:p>
        </p:txBody>
      </p:sp>
      <p:graphicFrame>
        <p:nvGraphicFramePr>
          <p:cNvPr id="10" name="Tabela 16">
            <a:extLst>
              <a:ext uri="{FF2B5EF4-FFF2-40B4-BE49-F238E27FC236}">
                <a16:creationId xmlns:a16="http://schemas.microsoft.com/office/drawing/2014/main" id="{5888783F-38B9-AB90-668E-A6155AB7B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094570"/>
              </p:ext>
            </p:extLst>
          </p:nvPr>
        </p:nvGraphicFramePr>
        <p:xfrm>
          <a:off x="501344" y="2450785"/>
          <a:ext cx="11189312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94656">
                  <a:extLst>
                    <a:ext uri="{9D8B030D-6E8A-4147-A177-3AD203B41FA5}">
                      <a16:colId xmlns:a16="http://schemas.microsoft.com/office/drawing/2014/main" val="4178535086"/>
                    </a:ext>
                  </a:extLst>
                </a:gridCol>
                <a:gridCol w="5594656">
                  <a:extLst>
                    <a:ext uri="{9D8B030D-6E8A-4147-A177-3AD203B41FA5}">
                      <a16:colId xmlns:a16="http://schemas.microsoft.com/office/drawing/2014/main" val="31229394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pt-BR" b="1">
                          <a:solidFill>
                            <a:srgbClr val="F2641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Descrição</a:t>
                      </a:r>
                    </a:p>
                    <a:p>
                      <a:r>
                        <a:rPr lang="pt-BR" altLang="pt-B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Avaliação do desempenho da EPE no atendimento às demandas da Sest, a ser apurada ao longo do exercício 2025.</a:t>
                      </a:r>
                      <a:endParaRPr lang="pt-BR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>
                        <a:solidFill>
                          <a:schemeClr val="bg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551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>
                          <a:solidFill>
                            <a:srgbClr val="F2641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Unidade de medida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Número inteiro, variando de 0 a 1000.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>
                          <a:solidFill>
                            <a:srgbClr val="F2641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Periodicidade de mensuração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Anual.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256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>
                          <a:solidFill>
                            <a:srgbClr val="F2641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Polaridade</a:t>
                      </a:r>
                    </a:p>
                    <a:p>
                      <a:r>
                        <a:rPr lang="pt-BR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Quanto maior, melhor.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>
                          <a:solidFill>
                            <a:srgbClr val="F2641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Fonte dos dados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Sest</a:t>
                      </a:r>
                      <a:endParaRPr lang="pt-BR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879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>
                          <a:solidFill>
                            <a:srgbClr val="F2641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Setor responsável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Indicador apurado externamente à EPE. A EPE oferece os dados quando da solicitação apresentada pela Sest.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>
                          <a:solidFill>
                            <a:srgbClr val="F2641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Valor de referência (</a:t>
                      </a:r>
                      <a:r>
                        <a:rPr lang="pt-BR" b="1">
                          <a:solidFill>
                            <a:srgbClr val="F26419"/>
                          </a:solidFill>
                          <a:latin typeface="+mj-lt"/>
                          <a:ea typeface="Tahoma"/>
                          <a:cs typeface="Tahoma"/>
                        </a:rPr>
                        <a:t>2024</a:t>
                      </a:r>
                      <a:r>
                        <a:rPr lang="pt-BR" b="1">
                          <a:solidFill>
                            <a:srgbClr val="F2641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  <a:p>
                      <a:r>
                        <a:rPr lang="pt-BR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828,75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508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>
                          <a:solidFill>
                            <a:srgbClr val="F2641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Colaborador responsável</a:t>
                      </a:r>
                    </a:p>
                    <a:p>
                      <a:r>
                        <a:rPr lang="pt-BR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Não se aplica.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>
                          <a:solidFill>
                            <a:srgbClr val="F2641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Meta (2025)</a:t>
                      </a:r>
                    </a:p>
                    <a:p>
                      <a:r>
                        <a:rPr lang="pt-BR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313041"/>
                  </a:ext>
                </a:extLst>
              </a:tr>
            </a:tbl>
          </a:graphicData>
        </a:graphic>
      </p:graphicFrame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17647A38-CA6D-C5F3-322B-E60E31BD87A6}"/>
              </a:ext>
            </a:extLst>
          </p:cNvPr>
          <p:cNvSpPr/>
          <p:nvPr/>
        </p:nvSpPr>
        <p:spPr>
          <a:xfrm>
            <a:off x="10667726" y="2021626"/>
            <a:ext cx="1043589" cy="646312"/>
          </a:xfrm>
          <a:prstGeom prst="roundRect">
            <a:avLst/>
          </a:prstGeom>
          <a:solidFill>
            <a:srgbClr val="86B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400" b="1" dirty="0">
                <a:solidFill>
                  <a:srgbClr val="023047"/>
                </a:solidFill>
                <a:ea typeface="Tahoma"/>
                <a:cs typeface="Tahoma"/>
              </a:rPr>
              <a:t>15%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3EF1BA9B-989F-CCAE-5A57-E3FE096679E8}"/>
              </a:ext>
            </a:extLst>
          </p:cNvPr>
          <p:cNvSpPr txBox="1"/>
          <p:nvPr/>
        </p:nvSpPr>
        <p:spPr>
          <a:xfrm>
            <a:off x="8512391" y="5978670"/>
            <a:ext cx="30216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>
                <a:solidFill>
                  <a:schemeClr val="accent6"/>
                </a:solidFill>
                <a:ea typeface="Tahoma"/>
                <a:cs typeface="Tahoma"/>
              </a:rPr>
              <a:t>Medição atual: 978</a:t>
            </a:r>
            <a:endParaRPr lang="pt-BR" sz="2000" b="1"/>
          </a:p>
        </p:txBody>
      </p:sp>
      <p:sp>
        <p:nvSpPr>
          <p:cNvPr id="11" name="Retângulo: Cantos Arredondados 4">
            <a:extLst>
              <a:ext uri="{FF2B5EF4-FFF2-40B4-BE49-F238E27FC236}">
                <a16:creationId xmlns:a16="http://schemas.microsoft.com/office/drawing/2014/main" id="{443297AA-157E-9D8E-2CFD-8FC1914F2595}"/>
              </a:ext>
            </a:extLst>
          </p:cNvPr>
          <p:cNvSpPr/>
          <p:nvPr/>
        </p:nvSpPr>
        <p:spPr>
          <a:xfrm>
            <a:off x="8467725" y="5912931"/>
            <a:ext cx="3114675" cy="459908"/>
          </a:xfrm>
          <a:prstGeom prst="roundRect">
            <a:avLst/>
          </a:prstGeom>
          <a:solidFill>
            <a:srgbClr val="86B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>
                <a:solidFill>
                  <a:srgbClr val="02304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Resultado: -</a:t>
            </a:r>
          </a:p>
        </p:txBody>
      </p:sp>
    </p:spTree>
    <p:extLst>
      <p:ext uri="{BB962C8B-B14F-4D97-AF65-F5344CB8AC3E}">
        <p14:creationId xmlns:p14="http://schemas.microsoft.com/office/powerpoint/2010/main" val="3150154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366E2-8327-B95E-E2DC-0C31838B9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D5F966D2-FD49-BD78-D59D-FD04A1FE36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2911300" y="-1043221"/>
            <a:ext cx="6263351" cy="8944441"/>
          </a:xfrm>
          <a:prstGeom prst="rect">
            <a:avLst/>
          </a:prstGeom>
        </p:spPr>
      </p:pic>
      <p:pic>
        <p:nvPicPr>
          <p:cNvPr id="3" name="Imagem 2" descr="Desenho preto e branco&#10;&#10;Descrição gerada automaticamente com confiança média">
            <a:extLst>
              <a:ext uri="{FF2B5EF4-FFF2-40B4-BE49-F238E27FC236}">
                <a16:creationId xmlns:a16="http://schemas.microsoft.com/office/drawing/2014/main" id="{5F4152C4-B41C-3C07-27B7-A0D35196F6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342" y="2273572"/>
            <a:ext cx="10084358" cy="1008435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3D161FAB-A440-7E0C-DA42-5B0902189EC4}"/>
              </a:ext>
            </a:extLst>
          </p:cNvPr>
          <p:cNvSpPr/>
          <p:nvPr/>
        </p:nvSpPr>
        <p:spPr>
          <a:xfrm>
            <a:off x="0" y="6439903"/>
            <a:ext cx="12192000" cy="418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1E6E5444-67CA-0E87-E20B-C2C09C5DDF2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8083" y="6439902"/>
            <a:ext cx="690117" cy="388191"/>
          </a:xfrm>
          <a:prstGeom prst="rect">
            <a:avLst/>
          </a:prstGeom>
        </p:spPr>
      </p:pic>
      <p:sp>
        <p:nvSpPr>
          <p:cNvPr id="8" name="Título 6">
            <a:extLst>
              <a:ext uri="{FF2B5EF4-FFF2-40B4-BE49-F238E27FC236}">
                <a16:creationId xmlns:a16="http://schemas.microsoft.com/office/drawing/2014/main" id="{4DF85D2B-2CFB-DBFB-014D-D1B88A25298E}"/>
              </a:ext>
            </a:extLst>
          </p:cNvPr>
          <p:cNvSpPr txBox="1">
            <a:spLocks/>
          </p:cNvSpPr>
          <p:nvPr/>
        </p:nvSpPr>
        <p:spPr>
          <a:xfrm>
            <a:off x="916673" y="219447"/>
            <a:ext cx="10084358" cy="6535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Indicador de Transparência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D2AC6FD-5E87-1E58-BE92-83E7C32D48D1}"/>
              </a:ext>
            </a:extLst>
          </p:cNvPr>
          <p:cNvSpPr txBox="1"/>
          <p:nvPr/>
        </p:nvSpPr>
        <p:spPr>
          <a:xfrm>
            <a:off x="916673" y="6535268"/>
            <a:ext cx="38363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/>
              <a:t>Clique para adicionar um texto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69936D30-4B97-10F4-6601-1411FD9CAC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5105" y="1050759"/>
                <a:ext cx="9460688" cy="55297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2A5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  <a:defRPr/>
                </a:pPr>
                <a:r>
                  <a:rPr lang="pt-BR" sz="2000" b="1" dirty="0">
                    <a:solidFill>
                      <a:srgbClr val="00204D"/>
                    </a:solidFill>
                    <a:latin typeface="+mn-lt"/>
                    <a:ea typeface="Tahoma" panose="020B0604030504040204" pitchFamily="34" charset="0"/>
                    <a:cs typeface="Tahoma" panose="020B0604030504040204" pitchFamily="34" charset="0"/>
                  </a:rPr>
                  <a:t>Trans</a:t>
                </a:r>
                <a:r>
                  <a:rPr lang="pt-BR" sz="2000" b="1" baseline="-25000" dirty="0" err="1">
                    <a:solidFill>
                      <a:srgbClr val="00204D"/>
                    </a:solidFill>
                    <a:latin typeface="+mn-lt"/>
                    <a:ea typeface="Tahoma" panose="020B0604030504040204" pitchFamily="34" charset="0"/>
                    <a:cs typeface="Tahoma" panose="020B0604030504040204" pitchFamily="34" charset="0"/>
                  </a:rPr>
                  <a:t>EE</a:t>
                </a:r>
                <a:r>
                  <a:rPr lang="pt-BR" altLang="pt-BR" sz="2000" b="1" dirty="0">
                    <a:solidFill>
                      <a:srgbClr val="002060"/>
                    </a:solidFill>
                    <a:latin typeface="+mn-lt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pt-BR" altLang="pt-BR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(</m:t>
                    </m:r>
                    <m:r>
                      <a:rPr lang="pt-BR" altLang="pt-BR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pt-BR" altLang="pt-BR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pt-BR" altLang="pt-BR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% ×</m:t>
                    </m:r>
                    <m:d>
                      <m:dPr>
                        <m:ctrlPr>
                          <a:rPr lang="pt-BR" altLang="pt-BR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altLang="pt-BR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altLang="pt-BR" sz="2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BR" altLang="pt-BR" sz="20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𝑰𝒏𝒅</m:t>
                                </m:r>
                              </m:e>
                              <m:sub>
                                <m:r>
                                  <a:rPr lang="pt-BR" altLang="pt-BR" sz="20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𝑻𝑪𝑼</m:t>
                                </m:r>
                              </m:sub>
                            </m:sSub>
                          </m:num>
                          <m:den>
                            <m:r>
                              <a:rPr lang="pt-BR" altLang="pt-BR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  <m:r>
                              <a:rPr lang="pt-BR" altLang="pt-BR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den>
                        </m:f>
                      </m:e>
                    </m:d>
                    <m:r>
                      <a:rPr lang="pt-BR" altLang="pt-BR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)</m:t>
                    </m:r>
                    <m:r>
                      <a:rPr lang="pt-BR" altLang="pt-BR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pt-BR" altLang="pt-BR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pt-BR" altLang="pt-BR" sz="2000" b="1" i="1" dirty="0">
                    <a:solidFill>
                      <a:srgbClr val="002060"/>
                    </a:solidFill>
                    <a:latin typeface="Aptos" panose="02110004020202020204"/>
                    <a:ea typeface="Tahoma" panose="020B0604030504040204" pitchFamily="34" charset="0"/>
                    <a:cs typeface="Tahoma" panose="020B0604030504040204" pitchFamily="34" charset="0"/>
                  </a:rPr>
                  <a:t>(50% </a:t>
                </a:r>
                <a:r>
                  <a:rPr lang="pt-BR" altLang="pt-BR" sz="2000" b="1" i="1" dirty="0" err="1">
                    <a:solidFill>
                      <a:srgbClr val="002060"/>
                    </a:solidFill>
                    <a:latin typeface="Aptos" panose="02110004020202020204"/>
                    <a:ea typeface="Tahoma" panose="020B0604030504040204" pitchFamily="34" charset="0"/>
                    <a:cs typeface="Tahoma" panose="020B0604030504040204" pitchFamily="34" charset="0"/>
                  </a:rPr>
                  <a:t>Lin</a:t>
                </a:r>
                <a:r>
                  <a:rPr lang="pt-BR" altLang="pt-BR" sz="2000" b="1" i="1" baseline="-25000" dirty="0" err="1">
                    <a:solidFill>
                      <a:srgbClr val="002060"/>
                    </a:solidFill>
                    <a:latin typeface="Aptos" panose="02110004020202020204"/>
                    <a:ea typeface="Tahoma" panose="020B0604030504040204" pitchFamily="34" charset="0"/>
                    <a:cs typeface="Tahoma" panose="020B0604030504040204" pitchFamily="34" charset="0"/>
                  </a:rPr>
                  <a:t>Ac</a:t>
                </a:r>
                <a:r>
                  <a:rPr lang="pt-BR" altLang="pt-BR" sz="2000" b="1" i="1" dirty="0">
                    <a:solidFill>
                      <a:srgbClr val="002060"/>
                    </a:solidFill>
                    <a:latin typeface="Aptos" panose="02110004020202020204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endParaRPr lang="pt-BR" altLang="pt-BR" sz="2000" b="1" i="1" dirty="0">
                  <a:solidFill>
                    <a:srgbClr val="002060"/>
                  </a:solidFill>
                  <a:latin typeface="+mn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69936D30-4B97-10F4-6601-1411FD9CA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5105" y="1050759"/>
                <a:ext cx="9460688" cy="552972"/>
              </a:xfrm>
              <a:prstGeom prst="rect">
                <a:avLst/>
              </a:prstGeom>
              <a:blipFill>
                <a:blip r:embed="rId8"/>
                <a:stretch>
                  <a:fillRect b="-65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ela 16">
            <a:extLst>
              <a:ext uri="{FF2B5EF4-FFF2-40B4-BE49-F238E27FC236}">
                <a16:creationId xmlns:a16="http://schemas.microsoft.com/office/drawing/2014/main" id="{34ADF05D-0031-E351-4D09-FF7BA8E002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624042"/>
              </p:ext>
            </p:extLst>
          </p:nvPr>
        </p:nvGraphicFramePr>
        <p:xfrm>
          <a:off x="434669" y="1751064"/>
          <a:ext cx="11189312" cy="478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94656">
                  <a:extLst>
                    <a:ext uri="{9D8B030D-6E8A-4147-A177-3AD203B41FA5}">
                      <a16:colId xmlns:a16="http://schemas.microsoft.com/office/drawing/2014/main" val="4178535086"/>
                    </a:ext>
                  </a:extLst>
                </a:gridCol>
                <a:gridCol w="5594656">
                  <a:extLst>
                    <a:ext uri="{9D8B030D-6E8A-4147-A177-3AD203B41FA5}">
                      <a16:colId xmlns:a16="http://schemas.microsoft.com/office/drawing/2014/main" val="31229394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Descrição</a:t>
                      </a:r>
                    </a:p>
                    <a:p>
                      <a:r>
                        <a:rPr lang="pt-BR" altLang="pt-BR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Incorporação dos indicadores avaliados o ranking de transparência das estatais do TCU que ainda não foram adotados pela EPE, e incorporação de acesso direto, na base de entregas Valor da EPE, dos links dos estudos já desenvolvidos pela EPE. Soma ponderada (50%) da implementação de 10 indicadores do TCU que a EPE ainda não atinge (com base nos indicadores definidos pelo TCU em 2024), com a implementação (50%, binária) dos links de acesso.</a:t>
                      </a:r>
                      <a:endParaRPr lang="pt-BR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>
                        <a:solidFill>
                          <a:schemeClr val="bg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551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Unidade de medida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Percentual (%)</a:t>
                      </a:r>
                      <a:r>
                        <a:rPr lang="pt-BR" altLang="pt-B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Periodicidade de mensuração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Anual.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256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Polaridade</a:t>
                      </a:r>
                    </a:p>
                    <a:p>
                      <a:r>
                        <a:rPr lang="pt-BR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Quanto maior, melhor.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Fonte dos dados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Monitoramento do setor responsável pela implementação.</a:t>
                      </a:r>
                      <a:endParaRPr lang="pt-BR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879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Setor responsável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Chefia de Gabinete.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Valor de referência (</a:t>
                      </a:r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/>
                          <a:cs typeface="Tahoma"/>
                        </a:rPr>
                        <a:t>média dos últimos 5 anos</a:t>
                      </a:r>
                      <a:r>
                        <a:rPr lang="pt-BR" b="1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Não se aplica*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 Índice não avaliado até a presente data.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508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Colaborador responsável</a:t>
                      </a:r>
                    </a:p>
                    <a:p>
                      <a:r>
                        <a:rPr lang="pt-BR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Francisco Victer.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rgbClr val="F26419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Meta (2025)</a:t>
                      </a:r>
                    </a:p>
                    <a:p>
                      <a:r>
                        <a:rPr lang="pt-BR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313041"/>
                  </a:ext>
                </a:extLst>
              </a:tr>
            </a:tbl>
          </a:graphicData>
        </a:graphic>
      </p:graphicFrame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378667BE-F178-FAEB-8885-8B09A9BA2A72}"/>
              </a:ext>
            </a:extLst>
          </p:cNvPr>
          <p:cNvSpPr/>
          <p:nvPr/>
        </p:nvSpPr>
        <p:spPr>
          <a:xfrm>
            <a:off x="10633545" y="1450869"/>
            <a:ext cx="1043589" cy="646312"/>
          </a:xfrm>
          <a:prstGeom prst="roundRect">
            <a:avLst/>
          </a:prstGeom>
          <a:solidFill>
            <a:srgbClr val="86B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>
                <a:solidFill>
                  <a:srgbClr val="02304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5%</a:t>
            </a:r>
          </a:p>
        </p:txBody>
      </p:sp>
      <p:sp>
        <p:nvSpPr>
          <p:cNvPr id="7" name="Retângulo: Cantos Arredondados 4">
            <a:extLst>
              <a:ext uri="{FF2B5EF4-FFF2-40B4-BE49-F238E27FC236}">
                <a16:creationId xmlns:a16="http://schemas.microsoft.com/office/drawing/2014/main" id="{CC0BD687-417C-D7F2-31FC-46507354369D}"/>
              </a:ext>
            </a:extLst>
          </p:cNvPr>
          <p:cNvSpPr/>
          <p:nvPr/>
        </p:nvSpPr>
        <p:spPr>
          <a:xfrm>
            <a:off x="8428830" y="6326112"/>
            <a:ext cx="3114675" cy="459908"/>
          </a:xfrm>
          <a:prstGeom prst="roundRect">
            <a:avLst/>
          </a:prstGeom>
          <a:solidFill>
            <a:srgbClr val="86B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>
                <a:solidFill>
                  <a:srgbClr val="02304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Resultado: -</a:t>
            </a:r>
          </a:p>
        </p:txBody>
      </p:sp>
    </p:spTree>
    <p:extLst>
      <p:ext uri="{BB962C8B-B14F-4D97-AF65-F5344CB8AC3E}">
        <p14:creationId xmlns:p14="http://schemas.microsoft.com/office/powerpoint/2010/main" val="2220831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FAD9D2FDF6F4945B83D92C66BD43B7B" ma:contentTypeVersion="2" ma:contentTypeDescription="Crie um novo documento." ma:contentTypeScope="" ma:versionID="55706dbd98dcfc7a04ce706c8c51b7e1">
  <xsd:schema xmlns:xsd="http://www.w3.org/2001/XMLSchema" xmlns:xs="http://www.w3.org/2001/XMLSchema" xmlns:p="http://schemas.microsoft.com/office/2006/metadata/properties" xmlns:ns2="befce046-1902-415b-bd87-59844fa32689" targetNamespace="http://schemas.microsoft.com/office/2006/metadata/properties" ma:root="true" ma:fieldsID="fe4a21926a984611a5da386541f7377a" ns2:_="">
    <xsd:import namespace="befce046-1902-415b-bd87-59844fa32689"/>
    <xsd:element name="properties">
      <xsd:complexType>
        <xsd:sequence>
          <xsd:element name="documentManagement">
            <xsd:complexType>
              <xsd:all>
                <xsd:element ref="ns2:Ordem"/>
                <xsd:element ref="ns2:Ano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fce046-1902-415b-bd87-59844fa32689" elementFormDefault="qualified">
    <xsd:import namespace="http://schemas.microsoft.com/office/2006/documentManagement/types"/>
    <xsd:import namespace="http://schemas.microsoft.com/office/infopath/2007/PartnerControls"/>
    <xsd:element name="Ordem" ma:index="8" ma:displayName="Ordem" ma:decimals="0" ma:internalName="Ordem">
      <xsd:simpleType>
        <xsd:restriction base="dms:Number"/>
      </xsd:simpleType>
    </xsd:element>
    <xsd:element name="Ano" ma:index="9" ma:displayName="Ano" ma:internalName="Ano">
      <xsd:simpleType>
        <xsd:restriction base="dms:Text">
          <xsd:maxLength value="4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m xmlns="befce046-1902-415b-bd87-59844fa32689">1</Ordem>
    <Ano xmlns="befce046-1902-415b-bd87-59844fa32689">2025</Ano>
  </documentManagement>
</p:properties>
</file>

<file path=customXml/itemProps1.xml><?xml version="1.0" encoding="utf-8"?>
<ds:datastoreItem xmlns:ds="http://schemas.openxmlformats.org/officeDocument/2006/customXml" ds:itemID="{CEBE9BFB-01A2-4FB3-8A77-004FB170F948}"/>
</file>

<file path=customXml/itemProps2.xml><?xml version="1.0" encoding="utf-8"?>
<ds:datastoreItem xmlns:ds="http://schemas.openxmlformats.org/officeDocument/2006/customXml" ds:itemID="{4C5121BB-2C70-4F2F-A893-2495ABC2F717}"/>
</file>

<file path=customXml/itemProps3.xml><?xml version="1.0" encoding="utf-8"?>
<ds:datastoreItem xmlns:ds="http://schemas.openxmlformats.org/officeDocument/2006/customXml" ds:itemID="{566F4BEF-C97D-48F1-AEF9-3B86AFBB05CB}"/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1653</Words>
  <Application>Microsoft Office PowerPoint</Application>
  <PresentationFormat>Widescreen</PresentationFormat>
  <Paragraphs>271</Paragraphs>
  <Slides>18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Cambria Math</vt:lpstr>
      <vt:lpstr>Tahoma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Empresa de Pesquisa Energetica EPE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Proposta - Trâmites e Acompanhamentos</dc:title>
  <dc:creator>Fernanda Corrêa Ferreira</dc:creator>
  <cp:lastModifiedBy>Fernanda Corrêa Ferreira</cp:lastModifiedBy>
  <cp:revision>7</cp:revision>
  <dcterms:created xsi:type="dcterms:W3CDTF">2024-03-27T20:59:15Z</dcterms:created>
  <dcterms:modified xsi:type="dcterms:W3CDTF">2026-03-31T17:28:24Z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0x0101007FAD9D2FDF6F4945B83D92C66BD43B7B</vt:lpwstr>
  </property>
</Properties>
</file>